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300" r:id="rId5"/>
    <p:sldId id="302" r:id="rId6"/>
    <p:sldId id="314" r:id="rId7"/>
    <p:sldId id="316" r:id="rId8"/>
    <p:sldId id="315" r:id="rId9"/>
    <p:sldId id="318" r:id="rId10"/>
    <p:sldId id="319" r:id="rId11"/>
    <p:sldId id="320" r:id="rId12"/>
    <p:sldId id="322" r:id="rId13"/>
    <p:sldId id="323" r:id="rId14"/>
    <p:sldId id="324" r:id="rId15"/>
    <p:sldId id="325" r:id="rId16"/>
    <p:sldId id="326" r:id="rId17"/>
    <p:sldId id="327" r:id="rId18"/>
    <p:sldId id="30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76"/>
    <p:restoredTop sz="91633" autoAdjust="0"/>
  </p:normalViewPr>
  <p:slideViewPr>
    <p:cSldViewPr snapToGrid="0" snapToObjects="1" showGuides="1">
      <p:cViewPr varScale="1">
        <p:scale>
          <a:sx n="112" d="100"/>
          <a:sy n="112" d="100"/>
        </p:scale>
        <p:origin x="1224"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0E0F7F-1527-7A41-8FDC-DD724CA4BBC6}" type="datetimeFigureOut">
              <a:rPr lang="en-US" smtClean="0"/>
              <a:t>9/15/22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205416-1714-164E-9599-F0147320CE2E}" type="slidenum">
              <a:rPr lang="en-US" smtClean="0"/>
              <a:t>‹#›</a:t>
            </a:fld>
            <a:endParaRPr lang="en-US"/>
          </a:p>
        </p:txBody>
      </p:sp>
    </p:spTree>
    <p:extLst>
      <p:ext uri="{BB962C8B-B14F-4D97-AF65-F5344CB8AC3E}">
        <p14:creationId xmlns:p14="http://schemas.microsoft.com/office/powerpoint/2010/main" val="795733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C88900-6B2F-804E-88EC-4DF05AEC2879}"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627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Additional information:</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424242"/>
                </a:solidFill>
                <a:latin typeface="+mn-lt"/>
                <a:ea typeface="+mn-ea"/>
                <a:cs typeface="+mn-cs"/>
              </a:rPr>
              <a:t>Trussell Trust support food banks to provide three days’ nutritionally-balanced emergency food to people in crisis, as well as support to help people resolve the challenges they’re facing, and ensure they do not need to use a food bank again.</a:t>
            </a:r>
          </a:p>
          <a:p>
            <a:pPr marL="0" indent="0">
              <a:lnSpc>
                <a:spcPct val="100000"/>
              </a:lnSpc>
              <a:buNone/>
            </a:pPr>
            <a:endParaRPr lang="en-GB" sz="1200" kern="1200" dirty="0">
              <a:solidFill>
                <a:srgbClr val="424242"/>
              </a:solidFill>
              <a:latin typeface="+mn-lt"/>
              <a:ea typeface="+mn-ea"/>
              <a:cs typeface="+mn-cs"/>
            </a:endParaRPr>
          </a:p>
          <a:p>
            <a:pPr marL="0" indent="0">
              <a:lnSpc>
                <a:spcPct val="100000"/>
              </a:lnSpc>
              <a:buNone/>
            </a:pPr>
            <a:r>
              <a:rPr lang="en-GB" sz="1200" kern="1200" dirty="0">
                <a:solidFill>
                  <a:srgbClr val="424242"/>
                </a:solidFill>
                <a:latin typeface="+mn-lt"/>
                <a:ea typeface="+mn-ea"/>
                <a:cs typeface="+mn-cs"/>
              </a:rPr>
              <a:t>People are referred to Trussell Trust food banks by external agencies and professionals - like health visitors, social workers, or Citizens Advice staff - if they are in crisis. </a:t>
            </a:r>
          </a:p>
          <a:p>
            <a:pPr marL="0" indent="0">
              <a:lnSpc>
                <a:spcPct val="100000"/>
              </a:lnSpc>
              <a:buNone/>
            </a:pPr>
            <a:endParaRPr lang="en-GB" sz="1200" kern="1200" dirty="0">
              <a:solidFill>
                <a:srgbClr val="424242"/>
              </a:solidFill>
              <a:latin typeface="+mn-lt"/>
              <a:ea typeface="+mn-ea"/>
              <a:cs typeface="+mn-cs"/>
            </a:endParaRPr>
          </a:p>
          <a:p>
            <a:pPr marL="0" indent="0">
              <a:lnSpc>
                <a:spcPct val="100000"/>
              </a:lnSpc>
              <a:buNone/>
            </a:pPr>
            <a:r>
              <a:rPr lang="en-GB" sz="1200" kern="1200" dirty="0">
                <a:solidFill>
                  <a:srgbClr val="424242"/>
                </a:solidFill>
                <a:latin typeface="+mn-lt"/>
                <a:ea typeface="+mn-ea"/>
                <a:cs typeface="+mn-cs"/>
              </a:rPr>
              <a:t>When they are referred, they are issued with a food bank voucher. When they bring this to their local food bank, they can receive a food bank parcel and compassionate, practical support. </a:t>
            </a:r>
          </a:p>
          <a:p>
            <a:pPr marL="0" indent="0">
              <a:lnSpc>
                <a:spcPct val="100000"/>
              </a:lnSpc>
              <a:buNone/>
            </a:pPr>
            <a:endParaRPr lang="en-GB" sz="1200" kern="1200" dirty="0">
              <a:solidFill>
                <a:srgbClr val="42424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Over the last five years, food bank use in our network has increased by 73%. Year upon year, more and more people are struggling to eat because they simply cannot afford food.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main reasons that people need to use a food bank are because of problems with benefits, high living costs (especially housing) and in work poverty (low incomes).</a:t>
            </a:r>
          </a:p>
          <a:p>
            <a:pPr marL="0" indent="0">
              <a:lnSpc>
                <a:spcPct val="100000"/>
              </a:lnSpc>
              <a:buNone/>
            </a:pPr>
            <a:endParaRPr lang="en-GB" sz="1200" kern="1200" dirty="0">
              <a:solidFill>
                <a:srgbClr val="424242"/>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C88900-6B2F-804E-88EC-4DF05AEC2879}"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5951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Additional information:</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424242"/>
                </a:solidFill>
                <a:latin typeface="+mn-lt"/>
                <a:ea typeface="+mn-ea"/>
                <a:cs typeface="+mn-cs"/>
              </a:rPr>
              <a:t>Trussell Trust support food banks to provide three days’ nutritionally-balanced emergency food to people in crisis, as well as support to help people resolve the challenges they’re facing, and ensure they do not need to use a food bank again.</a:t>
            </a:r>
          </a:p>
          <a:p>
            <a:pPr marL="0" indent="0">
              <a:lnSpc>
                <a:spcPct val="100000"/>
              </a:lnSpc>
              <a:buNone/>
            </a:pPr>
            <a:endParaRPr lang="en-GB" sz="1200" kern="1200" dirty="0">
              <a:solidFill>
                <a:srgbClr val="424242"/>
              </a:solidFill>
              <a:latin typeface="+mn-lt"/>
              <a:ea typeface="+mn-ea"/>
              <a:cs typeface="+mn-cs"/>
            </a:endParaRPr>
          </a:p>
          <a:p>
            <a:pPr marL="0" indent="0">
              <a:lnSpc>
                <a:spcPct val="100000"/>
              </a:lnSpc>
              <a:buNone/>
            </a:pPr>
            <a:r>
              <a:rPr lang="en-GB" sz="1200" kern="1200" dirty="0">
                <a:solidFill>
                  <a:srgbClr val="424242"/>
                </a:solidFill>
                <a:latin typeface="+mn-lt"/>
                <a:ea typeface="+mn-ea"/>
                <a:cs typeface="+mn-cs"/>
              </a:rPr>
              <a:t>People are referred to Trussell Trust food banks by external agencies and professionals - like health visitors, social workers, or Citizens Advice staff - if they are in crisis. </a:t>
            </a:r>
          </a:p>
          <a:p>
            <a:pPr marL="0" indent="0">
              <a:lnSpc>
                <a:spcPct val="100000"/>
              </a:lnSpc>
              <a:buNone/>
            </a:pPr>
            <a:endParaRPr lang="en-GB" sz="1200" kern="1200" dirty="0">
              <a:solidFill>
                <a:srgbClr val="424242"/>
              </a:solidFill>
              <a:latin typeface="+mn-lt"/>
              <a:ea typeface="+mn-ea"/>
              <a:cs typeface="+mn-cs"/>
            </a:endParaRPr>
          </a:p>
          <a:p>
            <a:pPr marL="0" indent="0">
              <a:lnSpc>
                <a:spcPct val="100000"/>
              </a:lnSpc>
              <a:buNone/>
            </a:pPr>
            <a:r>
              <a:rPr lang="en-GB" sz="1200" kern="1200" dirty="0">
                <a:solidFill>
                  <a:srgbClr val="424242"/>
                </a:solidFill>
                <a:latin typeface="+mn-lt"/>
                <a:ea typeface="+mn-ea"/>
                <a:cs typeface="+mn-cs"/>
              </a:rPr>
              <a:t>When they are referred, they are issued with a food bank voucher. When they bring this to their local food bank, they can receive a food bank parcel and compassionate, practical support. </a:t>
            </a:r>
          </a:p>
          <a:p>
            <a:pPr marL="0" indent="0">
              <a:lnSpc>
                <a:spcPct val="100000"/>
              </a:lnSpc>
              <a:buNone/>
            </a:pPr>
            <a:endParaRPr lang="en-GB" sz="1200" kern="1200" dirty="0">
              <a:solidFill>
                <a:srgbClr val="42424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Over the last five years, food bank use in our network has increased by 73%. Year upon year, more and more people are struggling to eat because they simply cannot afford food.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main reasons that people need to use a food bank are because of problems with benefits, high living costs (especially housing) and in work poverty (low incomes).</a:t>
            </a:r>
          </a:p>
          <a:p>
            <a:pPr marL="0" indent="0">
              <a:lnSpc>
                <a:spcPct val="100000"/>
              </a:lnSpc>
              <a:buNone/>
            </a:pPr>
            <a:endParaRPr lang="en-GB" sz="1200" kern="1200" dirty="0">
              <a:solidFill>
                <a:srgbClr val="424242"/>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C88900-6B2F-804E-88EC-4DF05AEC2879}"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8110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205416-1714-164E-9599-F0147320CE2E}" type="slidenum">
              <a:rPr lang="en-US" smtClean="0"/>
              <a:t>14</a:t>
            </a:fld>
            <a:endParaRPr lang="en-US"/>
          </a:p>
        </p:txBody>
      </p:sp>
    </p:spTree>
    <p:extLst>
      <p:ext uri="{BB962C8B-B14F-4D97-AF65-F5344CB8AC3E}">
        <p14:creationId xmlns:p14="http://schemas.microsoft.com/office/powerpoint/2010/main" val="3706074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C88900-6B2F-804E-88EC-4DF05AEC2879}"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3568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24793-69E4-A248-80C6-AEBD710BBA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3315DF-B175-914B-8BDD-E8EF8879C3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EA081D-E804-2747-9BDE-F24B9D6CD2FD}"/>
              </a:ext>
            </a:extLst>
          </p:cNvPr>
          <p:cNvSpPr>
            <a:spLocks noGrp="1"/>
          </p:cNvSpPr>
          <p:nvPr>
            <p:ph type="dt" sz="half" idx="10"/>
          </p:nvPr>
        </p:nvSpPr>
        <p:spPr/>
        <p:txBody>
          <a:bodyPr/>
          <a:lstStyle/>
          <a:p>
            <a:fld id="{6B4A017C-C992-FA43-8725-EEC743EDAB55}" type="datetimeFigureOut">
              <a:rPr lang="en-US" smtClean="0"/>
              <a:t>9/15/22</a:t>
            </a:fld>
            <a:endParaRPr lang="en-US"/>
          </a:p>
        </p:txBody>
      </p:sp>
      <p:sp>
        <p:nvSpPr>
          <p:cNvPr id="5" name="Footer Placeholder 4">
            <a:extLst>
              <a:ext uri="{FF2B5EF4-FFF2-40B4-BE49-F238E27FC236}">
                <a16:creationId xmlns:a16="http://schemas.microsoft.com/office/drawing/2014/main" id="{BB6FE14B-93F0-5340-908E-68618AD95F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48A18-6304-584C-BB35-E7ABD58F4E76}"/>
              </a:ext>
            </a:extLst>
          </p:cNvPr>
          <p:cNvSpPr>
            <a:spLocks noGrp="1"/>
          </p:cNvSpPr>
          <p:nvPr>
            <p:ph type="sldNum" sz="quarter" idx="12"/>
          </p:nvPr>
        </p:nvSpPr>
        <p:spPr/>
        <p:txBody>
          <a:bodyPr/>
          <a:lstStyle/>
          <a:p>
            <a:fld id="{51EB0DF8-3D24-0647-BE63-5DD3729BB336}" type="slidenum">
              <a:rPr lang="en-US" smtClean="0"/>
              <a:t>‹#›</a:t>
            </a:fld>
            <a:endParaRPr lang="en-US"/>
          </a:p>
        </p:txBody>
      </p:sp>
    </p:spTree>
    <p:extLst>
      <p:ext uri="{BB962C8B-B14F-4D97-AF65-F5344CB8AC3E}">
        <p14:creationId xmlns:p14="http://schemas.microsoft.com/office/powerpoint/2010/main" val="34646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5C5C9-B136-3F45-A972-239E15DC81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438441-73C3-E449-B1BC-6C0FF475FE3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3839E-32E8-4942-A900-7167D408FCE6}"/>
              </a:ext>
            </a:extLst>
          </p:cNvPr>
          <p:cNvSpPr>
            <a:spLocks noGrp="1"/>
          </p:cNvSpPr>
          <p:nvPr>
            <p:ph type="dt" sz="half" idx="10"/>
          </p:nvPr>
        </p:nvSpPr>
        <p:spPr/>
        <p:txBody>
          <a:bodyPr/>
          <a:lstStyle/>
          <a:p>
            <a:fld id="{6B4A017C-C992-FA43-8725-EEC743EDAB55}" type="datetimeFigureOut">
              <a:rPr lang="en-US" smtClean="0"/>
              <a:t>9/15/22</a:t>
            </a:fld>
            <a:endParaRPr lang="en-US"/>
          </a:p>
        </p:txBody>
      </p:sp>
      <p:sp>
        <p:nvSpPr>
          <p:cNvPr id="5" name="Footer Placeholder 4">
            <a:extLst>
              <a:ext uri="{FF2B5EF4-FFF2-40B4-BE49-F238E27FC236}">
                <a16:creationId xmlns:a16="http://schemas.microsoft.com/office/drawing/2014/main" id="{AB9C139B-6E43-0F44-A504-3BA149278F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0467B2-FE31-824B-B994-F25CC506E051}"/>
              </a:ext>
            </a:extLst>
          </p:cNvPr>
          <p:cNvSpPr>
            <a:spLocks noGrp="1"/>
          </p:cNvSpPr>
          <p:nvPr>
            <p:ph type="sldNum" sz="quarter" idx="12"/>
          </p:nvPr>
        </p:nvSpPr>
        <p:spPr/>
        <p:txBody>
          <a:bodyPr/>
          <a:lstStyle/>
          <a:p>
            <a:fld id="{51EB0DF8-3D24-0647-BE63-5DD3729BB336}" type="slidenum">
              <a:rPr lang="en-US" smtClean="0"/>
              <a:t>‹#›</a:t>
            </a:fld>
            <a:endParaRPr lang="en-US"/>
          </a:p>
        </p:txBody>
      </p:sp>
    </p:spTree>
    <p:extLst>
      <p:ext uri="{BB962C8B-B14F-4D97-AF65-F5344CB8AC3E}">
        <p14:creationId xmlns:p14="http://schemas.microsoft.com/office/powerpoint/2010/main" val="270235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E1C7AA-9D85-D941-8F03-0297E3BE41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1F75DD-1C76-0144-BDF3-E3DC425FAD7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39FE10-46C3-7049-B6C4-954C5B900E5C}"/>
              </a:ext>
            </a:extLst>
          </p:cNvPr>
          <p:cNvSpPr>
            <a:spLocks noGrp="1"/>
          </p:cNvSpPr>
          <p:nvPr>
            <p:ph type="dt" sz="half" idx="10"/>
          </p:nvPr>
        </p:nvSpPr>
        <p:spPr/>
        <p:txBody>
          <a:bodyPr/>
          <a:lstStyle/>
          <a:p>
            <a:fld id="{6B4A017C-C992-FA43-8725-EEC743EDAB55}" type="datetimeFigureOut">
              <a:rPr lang="en-US" smtClean="0"/>
              <a:t>9/15/22</a:t>
            </a:fld>
            <a:endParaRPr lang="en-US"/>
          </a:p>
        </p:txBody>
      </p:sp>
      <p:sp>
        <p:nvSpPr>
          <p:cNvPr id="5" name="Footer Placeholder 4">
            <a:extLst>
              <a:ext uri="{FF2B5EF4-FFF2-40B4-BE49-F238E27FC236}">
                <a16:creationId xmlns:a16="http://schemas.microsoft.com/office/drawing/2014/main" id="{12995812-E5FF-934C-9486-0DED2284A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9F2D6-B5D5-6E4D-A468-F1F05A257C97}"/>
              </a:ext>
            </a:extLst>
          </p:cNvPr>
          <p:cNvSpPr>
            <a:spLocks noGrp="1"/>
          </p:cNvSpPr>
          <p:nvPr>
            <p:ph type="sldNum" sz="quarter" idx="12"/>
          </p:nvPr>
        </p:nvSpPr>
        <p:spPr/>
        <p:txBody>
          <a:bodyPr/>
          <a:lstStyle/>
          <a:p>
            <a:fld id="{51EB0DF8-3D24-0647-BE63-5DD3729BB336}" type="slidenum">
              <a:rPr lang="en-US" smtClean="0"/>
              <a:t>‹#›</a:t>
            </a:fld>
            <a:endParaRPr lang="en-US"/>
          </a:p>
        </p:txBody>
      </p:sp>
    </p:spTree>
    <p:extLst>
      <p:ext uri="{BB962C8B-B14F-4D97-AF65-F5344CB8AC3E}">
        <p14:creationId xmlns:p14="http://schemas.microsoft.com/office/powerpoint/2010/main" val="1841236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Full Background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65AD123-4A80-C347-AD12-93336F3C4B3D}"/>
              </a:ext>
            </a:extLst>
          </p:cNvPr>
          <p:cNvSpPr>
            <a:spLocks noGrp="1"/>
          </p:cNvSpPr>
          <p:nvPr>
            <p:ph type="pic" sz="quarter" idx="10" hasCustomPrompt="1"/>
          </p:nvPr>
        </p:nvSpPr>
        <p:spPr>
          <a:xfrm>
            <a:off x="0" y="0"/>
            <a:ext cx="12192000" cy="6858000"/>
          </a:xfrm>
          <a:solidFill>
            <a:srgbClr val="5BAC26"/>
          </a:solidFill>
        </p:spPr>
        <p:txBody>
          <a:bodyPr/>
          <a:lstStyle>
            <a:lvl1pPr>
              <a:defRPr/>
            </a:lvl1pPr>
          </a:lstStyle>
          <a:p>
            <a:r>
              <a:rPr lang="en-GB" dirty="0"/>
              <a:t>This is an image placeholder. Click the little icon in the centre to add a picture</a:t>
            </a:r>
          </a:p>
        </p:txBody>
      </p:sp>
      <p:sp>
        <p:nvSpPr>
          <p:cNvPr id="2" name="Title 1">
            <a:extLst>
              <a:ext uri="{FF2B5EF4-FFF2-40B4-BE49-F238E27FC236}">
                <a16:creationId xmlns:a16="http://schemas.microsoft.com/office/drawing/2014/main" id="{8FF120D5-1456-D743-984F-F99DAF100E88}"/>
              </a:ext>
            </a:extLst>
          </p:cNvPr>
          <p:cNvSpPr>
            <a:spLocks noGrp="1"/>
          </p:cNvSpPr>
          <p:nvPr>
            <p:ph type="title" hasCustomPrompt="1"/>
          </p:nvPr>
        </p:nvSpPr>
        <p:spPr>
          <a:xfrm>
            <a:off x="343672" y="742384"/>
            <a:ext cx="11513366" cy="1810693"/>
          </a:xfrm>
        </p:spPr>
        <p:txBody>
          <a:bodyPr/>
          <a:lstStyle>
            <a:lvl1pPr algn="ctr">
              <a:defRPr>
                <a:solidFill>
                  <a:schemeClr val="bg1"/>
                </a:solidFill>
              </a:defRPr>
            </a:lvl1pPr>
          </a:lstStyle>
          <a:p>
            <a:r>
              <a:rPr lang="en-US" dirty="0"/>
              <a:t>Title goes here</a:t>
            </a:r>
            <a:endParaRPr lang="en-GB" dirty="0"/>
          </a:p>
        </p:txBody>
      </p:sp>
      <p:sp>
        <p:nvSpPr>
          <p:cNvPr id="8" name="Title 1">
            <a:extLst>
              <a:ext uri="{FF2B5EF4-FFF2-40B4-BE49-F238E27FC236}">
                <a16:creationId xmlns:a16="http://schemas.microsoft.com/office/drawing/2014/main" id="{8F1A2376-3519-6840-9FF5-66E45793B832}"/>
              </a:ext>
            </a:extLst>
          </p:cNvPr>
          <p:cNvSpPr txBox="1">
            <a:spLocks/>
          </p:cNvSpPr>
          <p:nvPr userDrawn="1"/>
        </p:nvSpPr>
        <p:spPr>
          <a:xfrm>
            <a:off x="343672" y="4137433"/>
            <a:ext cx="11513366" cy="1810693"/>
          </a:xfrm>
          <a:prstGeom prst="rect">
            <a:avLst/>
          </a:prstGeom>
          <a:no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3600" b="0" i="0" kern="1200">
                <a:solidFill>
                  <a:schemeClr val="bg1"/>
                </a:solidFill>
                <a:latin typeface="Eveleth Dot Light" panose="02010A04020200000003" pitchFamily="2" charset="77"/>
                <a:ea typeface="+mj-ea"/>
                <a:cs typeface="+mj-cs"/>
              </a:defRPr>
            </a:lvl1pPr>
          </a:lstStyle>
          <a:p>
            <a:r>
              <a:rPr lang="en-US" sz="2800" dirty="0">
                <a:latin typeface="+mj-lt"/>
                <a:cs typeface="Calibri" panose="020F0502020204030204" pitchFamily="34" charset="0"/>
              </a:rPr>
              <a:t>Click to edit Section Header subtitle</a:t>
            </a:r>
            <a:endParaRPr lang="en-GB" sz="2800" dirty="0">
              <a:latin typeface="+mj-lt"/>
              <a:cs typeface="Calibri" panose="020F0502020204030204" pitchFamily="34" charset="0"/>
            </a:endParaRPr>
          </a:p>
        </p:txBody>
      </p:sp>
    </p:spTree>
    <p:extLst>
      <p:ext uri="{BB962C8B-B14F-4D97-AF65-F5344CB8AC3E}">
        <p14:creationId xmlns:p14="http://schemas.microsoft.com/office/powerpoint/2010/main" val="1545851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Full Colour Background">
    <p:bg>
      <p:bgPr>
        <a:solidFill>
          <a:srgbClr val="5BAC2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37E6E-90A4-F54F-A349-16304E02824C}"/>
              </a:ext>
            </a:extLst>
          </p:cNvPr>
          <p:cNvSpPr>
            <a:spLocks noGrp="1"/>
          </p:cNvSpPr>
          <p:nvPr>
            <p:ph type="title" hasCustomPrompt="1"/>
          </p:nvPr>
        </p:nvSpPr>
        <p:spPr/>
        <p:txBody>
          <a:bodyPr/>
          <a:lstStyle>
            <a:lvl1pPr algn="ctr">
              <a:defRPr>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220897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8408E-EC52-DC40-82ED-FE4D5838E0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16CFEA-9E8F-D241-9D77-E268975AB7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BEC869-45BF-1247-9FD0-E895B7E6D931}"/>
              </a:ext>
            </a:extLst>
          </p:cNvPr>
          <p:cNvSpPr>
            <a:spLocks noGrp="1"/>
          </p:cNvSpPr>
          <p:nvPr>
            <p:ph type="dt" sz="half" idx="10"/>
          </p:nvPr>
        </p:nvSpPr>
        <p:spPr/>
        <p:txBody>
          <a:bodyPr/>
          <a:lstStyle/>
          <a:p>
            <a:fld id="{6B4A017C-C992-FA43-8725-EEC743EDAB55}" type="datetimeFigureOut">
              <a:rPr lang="en-US" smtClean="0"/>
              <a:t>9/15/22</a:t>
            </a:fld>
            <a:endParaRPr lang="en-US"/>
          </a:p>
        </p:txBody>
      </p:sp>
      <p:sp>
        <p:nvSpPr>
          <p:cNvPr id="5" name="Footer Placeholder 4">
            <a:extLst>
              <a:ext uri="{FF2B5EF4-FFF2-40B4-BE49-F238E27FC236}">
                <a16:creationId xmlns:a16="http://schemas.microsoft.com/office/drawing/2014/main" id="{CE6BD3BD-27EA-C047-914D-6D6C7D89E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083701-7C73-D848-BE1C-2D736BFFF8CC}"/>
              </a:ext>
            </a:extLst>
          </p:cNvPr>
          <p:cNvSpPr>
            <a:spLocks noGrp="1"/>
          </p:cNvSpPr>
          <p:nvPr>
            <p:ph type="sldNum" sz="quarter" idx="12"/>
          </p:nvPr>
        </p:nvSpPr>
        <p:spPr/>
        <p:txBody>
          <a:bodyPr/>
          <a:lstStyle/>
          <a:p>
            <a:fld id="{51EB0DF8-3D24-0647-BE63-5DD3729BB336}" type="slidenum">
              <a:rPr lang="en-US" smtClean="0"/>
              <a:t>‹#›</a:t>
            </a:fld>
            <a:endParaRPr lang="en-US"/>
          </a:p>
        </p:txBody>
      </p:sp>
    </p:spTree>
    <p:extLst>
      <p:ext uri="{BB962C8B-B14F-4D97-AF65-F5344CB8AC3E}">
        <p14:creationId xmlns:p14="http://schemas.microsoft.com/office/powerpoint/2010/main" val="15570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B70EA-75BD-DB4F-BED5-8C64ACD57C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C7998D-C1B7-6B4D-B7D9-33D1FB2BFC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C2ED2E-8E79-F947-9659-875BB9EEF53C}"/>
              </a:ext>
            </a:extLst>
          </p:cNvPr>
          <p:cNvSpPr>
            <a:spLocks noGrp="1"/>
          </p:cNvSpPr>
          <p:nvPr>
            <p:ph type="dt" sz="half" idx="10"/>
          </p:nvPr>
        </p:nvSpPr>
        <p:spPr/>
        <p:txBody>
          <a:bodyPr/>
          <a:lstStyle/>
          <a:p>
            <a:fld id="{6B4A017C-C992-FA43-8725-EEC743EDAB55}" type="datetimeFigureOut">
              <a:rPr lang="en-US" smtClean="0"/>
              <a:t>9/15/22</a:t>
            </a:fld>
            <a:endParaRPr lang="en-US"/>
          </a:p>
        </p:txBody>
      </p:sp>
      <p:sp>
        <p:nvSpPr>
          <p:cNvPr id="5" name="Footer Placeholder 4">
            <a:extLst>
              <a:ext uri="{FF2B5EF4-FFF2-40B4-BE49-F238E27FC236}">
                <a16:creationId xmlns:a16="http://schemas.microsoft.com/office/drawing/2014/main" id="{A6440791-266B-844A-BF94-5BFBE16DE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D6A6A9-AA22-9946-94E3-1CFC5406CEA1}"/>
              </a:ext>
            </a:extLst>
          </p:cNvPr>
          <p:cNvSpPr>
            <a:spLocks noGrp="1"/>
          </p:cNvSpPr>
          <p:nvPr>
            <p:ph type="sldNum" sz="quarter" idx="12"/>
          </p:nvPr>
        </p:nvSpPr>
        <p:spPr/>
        <p:txBody>
          <a:bodyPr/>
          <a:lstStyle/>
          <a:p>
            <a:fld id="{51EB0DF8-3D24-0647-BE63-5DD3729BB336}" type="slidenum">
              <a:rPr lang="en-US" smtClean="0"/>
              <a:t>‹#›</a:t>
            </a:fld>
            <a:endParaRPr lang="en-US"/>
          </a:p>
        </p:txBody>
      </p:sp>
    </p:spTree>
    <p:extLst>
      <p:ext uri="{BB962C8B-B14F-4D97-AF65-F5344CB8AC3E}">
        <p14:creationId xmlns:p14="http://schemas.microsoft.com/office/powerpoint/2010/main" val="2863559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07D8-AB1C-7D4F-8AE3-EBCF6320BA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579E29-4145-2349-B670-D2D11FC6EE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ADD6A7-1EC5-E649-A9D6-754A88C13F6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DA5545-E9C7-1C43-88C0-47A88C65E16E}"/>
              </a:ext>
            </a:extLst>
          </p:cNvPr>
          <p:cNvSpPr>
            <a:spLocks noGrp="1"/>
          </p:cNvSpPr>
          <p:nvPr>
            <p:ph type="dt" sz="half" idx="10"/>
          </p:nvPr>
        </p:nvSpPr>
        <p:spPr/>
        <p:txBody>
          <a:bodyPr/>
          <a:lstStyle/>
          <a:p>
            <a:fld id="{6B4A017C-C992-FA43-8725-EEC743EDAB55}" type="datetimeFigureOut">
              <a:rPr lang="en-US" smtClean="0"/>
              <a:t>9/15/22</a:t>
            </a:fld>
            <a:endParaRPr lang="en-US"/>
          </a:p>
        </p:txBody>
      </p:sp>
      <p:sp>
        <p:nvSpPr>
          <p:cNvPr id="6" name="Footer Placeholder 5">
            <a:extLst>
              <a:ext uri="{FF2B5EF4-FFF2-40B4-BE49-F238E27FC236}">
                <a16:creationId xmlns:a16="http://schemas.microsoft.com/office/drawing/2014/main" id="{CD90AD1B-0CF9-FF41-BABB-33399941A7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8EB91D-99C8-9A41-8756-60574063FB2E}"/>
              </a:ext>
            </a:extLst>
          </p:cNvPr>
          <p:cNvSpPr>
            <a:spLocks noGrp="1"/>
          </p:cNvSpPr>
          <p:nvPr>
            <p:ph type="sldNum" sz="quarter" idx="12"/>
          </p:nvPr>
        </p:nvSpPr>
        <p:spPr/>
        <p:txBody>
          <a:bodyPr/>
          <a:lstStyle/>
          <a:p>
            <a:fld id="{51EB0DF8-3D24-0647-BE63-5DD3729BB336}" type="slidenum">
              <a:rPr lang="en-US" smtClean="0"/>
              <a:t>‹#›</a:t>
            </a:fld>
            <a:endParaRPr lang="en-US"/>
          </a:p>
        </p:txBody>
      </p:sp>
    </p:spTree>
    <p:extLst>
      <p:ext uri="{BB962C8B-B14F-4D97-AF65-F5344CB8AC3E}">
        <p14:creationId xmlns:p14="http://schemas.microsoft.com/office/powerpoint/2010/main" val="778424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7E1AA-01A9-F44F-B69E-5A61CD6710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7A79E0-3292-334D-AF01-FBE22C7DA6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178146-7D70-7A44-9004-48E044F0060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5A0400-D103-0747-9A05-0FA7E0D330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96CD92-0FCB-AA43-AD2D-F9CFB60F715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76ED2B-1303-1342-9A55-4C12412AFB68}"/>
              </a:ext>
            </a:extLst>
          </p:cNvPr>
          <p:cNvSpPr>
            <a:spLocks noGrp="1"/>
          </p:cNvSpPr>
          <p:nvPr>
            <p:ph type="dt" sz="half" idx="10"/>
          </p:nvPr>
        </p:nvSpPr>
        <p:spPr/>
        <p:txBody>
          <a:bodyPr/>
          <a:lstStyle/>
          <a:p>
            <a:fld id="{6B4A017C-C992-FA43-8725-EEC743EDAB55}" type="datetimeFigureOut">
              <a:rPr lang="en-US" smtClean="0"/>
              <a:t>9/15/22</a:t>
            </a:fld>
            <a:endParaRPr lang="en-US"/>
          </a:p>
        </p:txBody>
      </p:sp>
      <p:sp>
        <p:nvSpPr>
          <p:cNvPr id="8" name="Footer Placeholder 7">
            <a:extLst>
              <a:ext uri="{FF2B5EF4-FFF2-40B4-BE49-F238E27FC236}">
                <a16:creationId xmlns:a16="http://schemas.microsoft.com/office/drawing/2014/main" id="{268894A9-2249-0141-ABF9-CC183C99B1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7211F0-4396-DA41-A349-EE00BAD4ACAD}"/>
              </a:ext>
            </a:extLst>
          </p:cNvPr>
          <p:cNvSpPr>
            <a:spLocks noGrp="1"/>
          </p:cNvSpPr>
          <p:nvPr>
            <p:ph type="sldNum" sz="quarter" idx="12"/>
          </p:nvPr>
        </p:nvSpPr>
        <p:spPr/>
        <p:txBody>
          <a:bodyPr/>
          <a:lstStyle/>
          <a:p>
            <a:fld id="{51EB0DF8-3D24-0647-BE63-5DD3729BB336}" type="slidenum">
              <a:rPr lang="en-US" smtClean="0"/>
              <a:t>‹#›</a:t>
            </a:fld>
            <a:endParaRPr lang="en-US"/>
          </a:p>
        </p:txBody>
      </p:sp>
    </p:spTree>
    <p:extLst>
      <p:ext uri="{BB962C8B-B14F-4D97-AF65-F5344CB8AC3E}">
        <p14:creationId xmlns:p14="http://schemas.microsoft.com/office/powerpoint/2010/main" val="407877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32F8-61FF-354C-8070-E2224139AD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D6A281-E715-5F47-B795-C47224824835}"/>
              </a:ext>
            </a:extLst>
          </p:cNvPr>
          <p:cNvSpPr>
            <a:spLocks noGrp="1"/>
          </p:cNvSpPr>
          <p:nvPr>
            <p:ph type="dt" sz="half" idx="10"/>
          </p:nvPr>
        </p:nvSpPr>
        <p:spPr/>
        <p:txBody>
          <a:bodyPr/>
          <a:lstStyle/>
          <a:p>
            <a:fld id="{6B4A017C-C992-FA43-8725-EEC743EDAB55}" type="datetimeFigureOut">
              <a:rPr lang="en-US" smtClean="0"/>
              <a:t>9/15/22</a:t>
            </a:fld>
            <a:endParaRPr lang="en-US"/>
          </a:p>
        </p:txBody>
      </p:sp>
      <p:sp>
        <p:nvSpPr>
          <p:cNvPr id="4" name="Footer Placeholder 3">
            <a:extLst>
              <a:ext uri="{FF2B5EF4-FFF2-40B4-BE49-F238E27FC236}">
                <a16:creationId xmlns:a16="http://schemas.microsoft.com/office/drawing/2014/main" id="{03BBD66F-9C87-6943-B148-651AD1A5A9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29F83D-79EE-9B40-8DEC-88079CE6924A}"/>
              </a:ext>
            </a:extLst>
          </p:cNvPr>
          <p:cNvSpPr>
            <a:spLocks noGrp="1"/>
          </p:cNvSpPr>
          <p:nvPr>
            <p:ph type="sldNum" sz="quarter" idx="12"/>
          </p:nvPr>
        </p:nvSpPr>
        <p:spPr/>
        <p:txBody>
          <a:bodyPr/>
          <a:lstStyle/>
          <a:p>
            <a:fld id="{51EB0DF8-3D24-0647-BE63-5DD3729BB336}" type="slidenum">
              <a:rPr lang="en-US" smtClean="0"/>
              <a:t>‹#›</a:t>
            </a:fld>
            <a:endParaRPr lang="en-US"/>
          </a:p>
        </p:txBody>
      </p:sp>
    </p:spTree>
    <p:extLst>
      <p:ext uri="{BB962C8B-B14F-4D97-AF65-F5344CB8AC3E}">
        <p14:creationId xmlns:p14="http://schemas.microsoft.com/office/powerpoint/2010/main" val="1650975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14A20E-8BB1-1844-9061-A01A85F09717}"/>
              </a:ext>
            </a:extLst>
          </p:cNvPr>
          <p:cNvSpPr>
            <a:spLocks noGrp="1"/>
          </p:cNvSpPr>
          <p:nvPr>
            <p:ph type="dt" sz="half" idx="10"/>
          </p:nvPr>
        </p:nvSpPr>
        <p:spPr/>
        <p:txBody>
          <a:bodyPr/>
          <a:lstStyle/>
          <a:p>
            <a:fld id="{6B4A017C-C992-FA43-8725-EEC743EDAB55}" type="datetimeFigureOut">
              <a:rPr lang="en-US" smtClean="0"/>
              <a:t>9/15/22</a:t>
            </a:fld>
            <a:endParaRPr lang="en-US"/>
          </a:p>
        </p:txBody>
      </p:sp>
      <p:sp>
        <p:nvSpPr>
          <p:cNvPr id="3" name="Footer Placeholder 2">
            <a:extLst>
              <a:ext uri="{FF2B5EF4-FFF2-40B4-BE49-F238E27FC236}">
                <a16:creationId xmlns:a16="http://schemas.microsoft.com/office/drawing/2014/main" id="{AD000FD2-8833-CC45-9D56-014F589EAC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D009A1-6ED3-B64F-8F80-B902CF713D23}"/>
              </a:ext>
            </a:extLst>
          </p:cNvPr>
          <p:cNvSpPr>
            <a:spLocks noGrp="1"/>
          </p:cNvSpPr>
          <p:nvPr>
            <p:ph type="sldNum" sz="quarter" idx="12"/>
          </p:nvPr>
        </p:nvSpPr>
        <p:spPr/>
        <p:txBody>
          <a:bodyPr/>
          <a:lstStyle/>
          <a:p>
            <a:fld id="{51EB0DF8-3D24-0647-BE63-5DD3729BB336}" type="slidenum">
              <a:rPr lang="en-US" smtClean="0"/>
              <a:t>‹#›</a:t>
            </a:fld>
            <a:endParaRPr lang="en-US"/>
          </a:p>
        </p:txBody>
      </p:sp>
    </p:spTree>
    <p:extLst>
      <p:ext uri="{BB962C8B-B14F-4D97-AF65-F5344CB8AC3E}">
        <p14:creationId xmlns:p14="http://schemas.microsoft.com/office/powerpoint/2010/main" val="2210822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896A3-7E7C-7349-8496-194B4C600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3A9925-2A96-5549-8350-821DE0984E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54F22D-5650-BD4A-BCCC-7AE8E65D40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278404-D8A7-C649-AC4D-F2B33FD41D91}"/>
              </a:ext>
            </a:extLst>
          </p:cNvPr>
          <p:cNvSpPr>
            <a:spLocks noGrp="1"/>
          </p:cNvSpPr>
          <p:nvPr>
            <p:ph type="dt" sz="half" idx="10"/>
          </p:nvPr>
        </p:nvSpPr>
        <p:spPr/>
        <p:txBody>
          <a:bodyPr/>
          <a:lstStyle/>
          <a:p>
            <a:fld id="{6B4A017C-C992-FA43-8725-EEC743EDAB55}" type="datetimeFigureOut">
              <a:rPr lang="en-US" smtClean="0"/>
              <a:t>9/15/22</a:t>
            </a:fld>
            <a:endParaRPr lang="en-US"/>
          </a:p>
        </p:txBody>
      </p:sp>
      <p:sp>
        <p:nvSpPr>
          <p:cNvPr id="6" name="Footer Placeholder 5">
            <a:extLst>
              <a:ext uri="{FF2B5EF4-FFF2-40B4-BE49-F238E27FC236}">
                <a16:creationId xmlns:a16="http://schemas.microsoft.com/office/drawing/2014/main" id="{01631D96-EF44-DF4D-8C84-9D1AD0BD3A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505BAB-8928-7E4D-AD1E-92F574B904E6}"/>
              </a:ext>
            </a:extLst>
          </p:cNvPr>
          <p:cNvSpPr>
            <a:spLocks noGrp="1"/>
          </p:cNvSpPr>
          <p:nvPr>
            <p:ph type="sldNum" sz="quarter" idx="12"/>
          </p:nvPr>
        </p:nvSpPr>
        <p:spPr/>
        <p:txBody>
          <a:bodyPr/>
          <a:lstStyle/>
          <a:p>
            <a:fld id="{51EB0DF8-3D24-0647-BE63-5DD3729BB336}" type="slidenum">
              <a:rPr lang="en-US" smtClean="0"/>
              <a:t>‹#›</a:t>
            </a:fld>
            <a:endParaRPr lang="en-US"/>
          </a:p>
        </p:txBody>
      </p:sp>
    </p:spTree>
    <p:extLst>
      <p:ext uri="{BB962C8B-B14F-4D97-AF65-F5344CB8AC3E}">
        <p14:creationId xmlns:p14="http://schemas.microsoft.com/office/powerpoint/2010/main" val="3539516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5608-437D-334A-B390-12D6F4524E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147240-8A14-EA4B-AB5F-3F2BFAFDB0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A2468D-0F5E-F34E-B561-52EF7DE29C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5BEFE0-8EEA-4747-B66A-2331E2F45B58}"/>
              </a:ext>
            </a:extLst>
          </p:cNvPr>
          <p:cNvSpPr>
            <a:spLocks noGrp="1"/>
          </p:cNvSpPr>
          <p:nvPr>
            <p:ph type="dt" sz="half" idx="10"/>
          </p:nvPr>
        </p:nvSpPr>
        <p:spPr/>
        <p:txBody>
          <a:bodyPr/>
          <a:lstStyle/>
          <a:p>
            <a:fld id="{6B4A017C-C992-FA43-8725-EEC743EDAB55}" type="datetimeFigureOut">
              <a:rPr lang="en-US" smtClean="0"/>
              <a:t>9/15/22</a:t>
            </a:fld>
            <a:endParaRPr lang="en-US"/>
          </a:p>
        </p:txBody>
      </p:sp>
      <p:sp>
        <p:nvSpPr>
          <p:cNvPr id="6" name="Footer Placeholder 5">
            <a:extLst>
              <a:ext uri="{FF2B5EF4-FFF2-40B4-BE49-F238E27FC236}">
                <a16:creationId xmlns:a16="http://schemas.microsoft.com/office/drawing/2014/main" id="{257C4ED8-9C62-EA45-897D-F6CB35E318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6B7901-5995-9548-BDC8-B39B85E884EA}"/>
              </a:ext>
            </a:extLst>
          </p:cNvPr>
          <p:cNvSpPr>
            <a:spLocks noGrp="1"/>
          </p:cNvSpPr>
          <p:nvPr>
            <p:ph type="sldNum" sz="quarter" idx="12"/>
          </p:nvPr>
        </p:nvSpPr>
        <p:spPr/>
        <p:txBody>
          <a:bodyPr/>
          <a:lstStyle/>
          <a:p>
            <a:fld id="{51EB0DF8-3D24-0647-BE63-5DD3729BB336}" type="slidenum">
              <a:rPr lang="en-US" smtClean="0"/>
              <a:t>‹#›</a:t>
            </a:fld>
            <a:endParaRPr lang="en-US"/>
          </a:p>
        </p:txBody>
      </p:sp>
    </p:spTree>
    <p:extLst>
      <p:ext uri="{BB962C8B-B14F-4D97-AF65-F5344CB8AC3E}">
        <p14:creationId xmlns:p14="http://schemas.microsoft.com/office/powerpoint/2010/main" val="4009822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E5B372-B122-564B-8BDB-858C96D8F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0778DF-027D-2449-9FE4-22418C818E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A25A6-A313-EE48-815A-BB9EBEA860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A017C-C992-FA43-8725-EEC743EDAB55}" type="datetimeFigureOut">
              <a:rPr lang="en-US" smtClean="0"/>
              <a:t>9/15/22</a:t>
            </a:fld>
            <a:endParaRPr lang="en-US"/>
          </a:p>
        </p:txBody>
      </p:sp>
      <p:sp>
        <p:nvSpPr>
          <p:cNvPr id="5" name="Footer Placeholder 4">
            <a:extLst>
              <a:ext uri="{FF2B5EF4-FFF2-40B4-BE49-F238E27FC236}">
                <a16:creationId xmlns:a16="http://schemas.microsoft.com/office/drawing/2014/main" id="{F7DCB8A9-0F5F-4C44-A721-E96850B376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BEE3D1-5E86-B748-9A21-58E9952714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B0DF8-3D24-0647-BE63-5DD3729BB336}" type="slidenum">
              <a:rPr lang="en-US" smtClean="0"/>
              <a:t>‹#›</a:t>
            </a:fld>
            <a:endParaRPr lang="en-US"/>
          </a:p>
        </p:txBody>
      </p:sp>
    </p:spTree>
    <p:extLst>
      <p:ext uri="{BB962C8B-B14F-4D97-AF65-F5344CB8AC3E}">
        <p14:creationId xmlns:p14="http://schemas.microsoft.com/office/powerpoint/2010/main" val="1691489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C2FF8E13-00BD-2A44-B775-F55D14EF264E}"/>
              </a:ext>
            </a:extLst>
          </p:cNvPr>
          <p:cNvPicPr>
            <a:picLocks noGrp="1" noChangeAspect="1"/>
          </p:cNvPicPr>
          <p:nvPr>
            <p:ph type="pic" sz="quarter" idx="10"/>
          </p:nvPr>
        </p:nvPicPr>
        <p:blipFill>
          <a:blip r:embed="rId3" cstate="screen">
            <a:alphaModFix amt="10000"/>
            <a:extLst>
              <a:ext uri="{28A0092B-C50C-407E-A947-70E740481C1C}">
                <a14:useLocalDpi xmlns:a14="http://schemas.microsoft.com/office/drawing/2010/main"/>
              </a:ext>
            </a:extLst>
          </a:blip>
          <a:srcRect/>
          <a:stretch>
            <a:fillRect/>
          </a:stretch>
        </p:blipFill>
        <p:spPr>
          <a:xfrm>
            <a:off x="0" y="0"/>
            <a:ext cx="12192000" cy="6858000"/>
          </a:xfrm>
        </p:spPr>
      </p:pic>
      <p:grpSp>
        <p:nvGrpSpPr>
          <p:cNvPr id="11" name="Group 10">
            <a:extLst>
              <a:ext uri="{FF2B5EF4-FFF2-40B4-BE49-F238E27FC236}">
                <a16:creationId xmlns:a16="http://schemas.microsoft.com/office/drawing/2014/main" id="{5F6EF9F6-CDFC-49C3-B5D0-F1EE04C1C57C}"/>
              </a:ext>
            </a:extLst>
          </p:cNvPr>
          <p:cNvGrpSpPr/>
          <p:nvPr/>
        </p:nvGrpSpPr>
        <p:grpSpPr>
          <a:xfrm>
            <a:off x="3746060" y="1079060"/>
            <a:ext cx="4699880" cy="4699880"/>
            <a:chOff x="1756372" y="2046083"/>
            <a:chExt cx="2770360" cy="2770360"/>
          </a:xfrm>
        </p:grpSpPr>
        <p:sp>
          <p:nvSpPr>
            <p:cNvPr id="12" name="Oval 11">
              <a:extLst>
                <a:ext uri="{FF2B5EF4-FFF2-40B4-BE49-F238E27FC236}">
                  <a16:creationId xmlns:a16="http://schemas.microsoft.com/office/drawing/2014/main" id="{7394C57B-E9E0-4D44-906D-63E1EAFE22EA}"/>
                </a:ext>
              </a:extLst>
            </p:cNvPr>
            <p:cNvSpPr/>
            <p:nvPr/>
          </p:nvSpPr>
          <p:spPr>
            <a:xfrm>
              <a:off x="1756372" y="2046083"/>
              <a:ext cx="2770360" cy="2770360"/>
            </a:xfrm>
            <a:prstGeom prst="ellipse">
              <a:avLst/>
            </a:prstGeom>
            <a:solidFill>
              <a:srgbClr val="F2F3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pic>
          <p:nvPicPr>
            <p:cNvPr id="13" name="Picture 12">
              <a:extLst>
                <a:ext uri="{FF2B5EF4-FFF2-40B4-BE49-F238E27FC236}">
                  <a16:creationId xmlns:a16="http://schemas.microsoft.com/office/drawing/2014/main" id="{56EEFB52-9EDB-431C-B352-DBAC59C2F16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053355" y="2249070"/>
              <a:ext cx="2176393" cy="2274872"/>
            </a:xfrm>
            <a:prstGeom prst="rect">
              <a:avLst/>
            </a:prstGeom>
          </p:spPr>
        </p:pic>
      </p:grpSp>
    </p:spTree>
    <p:extLst>
      <p:ext uri="{BB962C8B-B14F-4D97-AF65-F5344CB8AC3E}">
        <p14:creationId xmlns:p14="http://schemas.microsoft.com/office/powerpoint/2010/main" val="2254107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E91A08-8F27-B133-DDE8-0D12DEE5B09B}"/>
              </a:ext>
            </a:extLst>
          </p:cNvPr>
          <p:cNvSpPr>
            <a:spLocks noGrp="1"/>
          </p:cNvSpPr>
          <p:nvPr>
            <p:ph type="title"/>
          </p:nvPr>
        </p:nvSpPr>
        <p:spPr>
          <a:xfrm>
            <a:off x="838200" y="171806"/>
            <a:ext cx="10515600" cy="1325563"/>
          </a:xfrm>
        </p:spPr>
        <p:txBody>
          <a:bodyPr/>
          <a:lstStyle/>
          <a:p>
            <a:r>
              <a:rPr lang="en-GB" dirty="0"/>
              <a:t>Children in the UK are facing hunger. </a:t>
            </a:r>
          </a:p>
        </p:txBody>
      </p:sp>
      <p:sp>
        <p:nvSpPr>
          <p:cNvPr id="8" name="TextBox 7">
            <a:extLst>
              <a:ext uri="{FF2B5EF4-FFF2-40B4-BE49-F238E27FC236}">
                <a16:creationId xmlns:a16="http://schemas.microsoft.com/office/drawing/2014/main" id="{8C2AE9FF-BE39-2550-1A4B-A6D3DDA83B6B}"/>
              </a:ext>
            </a:extLst>
          </p:cNvPr>
          <p:cNvSpPr txBox="1"/>
          <p:nvPr/>
        </p:nvSpPr>
        <p:spPr>
          <a:xfrm>
            <a:off x="542818" y="1533799"/>
            <a:ext cx="11106364" cy="4401205"/>
          </a:xfrm>
          <a:prstGeom prst="rect">
            <a:avLst/>
          </a:prstGeom>
          <a:noFill/>
        </p:spPr>
        <p:txBody>
          <a:bodyPr wrap="square">
            <a:spAutoFit/>
          </a:bodyPr>
          <a:lstStyle/>
          <a:p>
            <a:r>
              <a:rPr lang="en-GB" sz="3200" dirty="0">
                <a:solidFill>
                  <a:schemeClr val="bg1"/>
                </a:solidFill>
              </a:rPr>
              <a:t>The food banks in our network provided 2.1 million emergency food parcels to people struggling to afford the essentials between April 2021 and March 2022.  </a:t>
            </a:r>
          </a:p>
          <a:p>
            <a:endParaRPr lang="en-GB" sz="3200" dirty="0">
              <a:solidFill>
                <a:schemeClr val="bg1"/>
              </a:solidFill>
            </a:endParaRPr>
          </a:p>
          <a:p>
            <a:r>
              <a:rPr lang="en-GB" sz="3200" dirty="0">
                <a:solidFill>
                  <a:schemeClr val="bg1"/>
                </a:solidFill>
              </a:rPr>
              <a:t>832,000 of these went to children. </a:t>
            </a:r>
          </a:p>
          <a:p>
            <a:endParaRPr lang="en-GB" sz="2400" b="1" dirty="0">
              <a:solidFill>
                <a:schemeClr val="bg1"/>
              </a:solidFill>
            </a:endParaRPr>
          </a:p>
          <a:p>
            <a:r>
              <a:rPr lang="en-GB" sz="3200" b="1" dirty="0">
                <a:solidFill>
                  <a:schemeClr val="bg1"/>
                </a:solidFill>
              </a:rPr>
              <a:t>+ How does this make you feel? What do you think you can do within your community and church to support children and families who may be struggling ?</a:t>
            </a:r>
          </a:p>
        </p:txBody>
      </p:sp>
    </p:spTree>
    <p:extLst>
      <p:ext uri="{BB962C8B-B14F-4D97-AF65-F5344CB8AC3E}">
        <p14:creationId xmlns:p14="http://schemas.microsoft.com/office/powerpoint/2010/main" val="2578251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E91A08-8F27-B133-DDE8-0D12DEE5B09B}"/>
              </a:ext>
            </a:extLst>
          </p:cNvPr>
          <p:cNvSpPr>
            <a:spLocks noGrp="1"/>
          </p:cNvSpPr>
          <p:nvPr>
            <p:ph type="title"/>
          </p:nvPr>
        </p:nvSpPr>
        <p:spPr>
          <a:xfrm>
            <a:off x="838200" y="3640"/>
            <a:ext cx="10515600" cy="1325563"/>
          </a:xfrm>
        </p:spPr>
        <p:txBody>
          <a:bodyPr/>
          <a:lstStyle/>
          <a:p>
            <a:r>
              <a:rPr lang="en-GB" dirty="0"/>
              <a:t>Providing more than emergency food. </a:t>
            </a:r>
          </a:p>
        </p:txBody>
      </p:sp>
      <p:sp>
        <p:nvSpPr>
          <p:cNvPr id="8" name="TextBox 7">
            <a:extLst>
              <a:ext uri="{FF2B5EF4-FFF2-40B4-BE49-F238E27FC236}">
                <a16:creationId xmlns:a16="http://schemas.microsoft.com/office/drawing/2014/main" id="{8C2AE9FF-BE39-2550-1A4B-A6D3DDA83B6B}"/>
              </a:ext>
            </a:extLst>
          </p:cNvPr>
          <p:cNvSpPr txBox="1"/>
          <p:nvPr/>
        </p:nvSpPr>
        <p:spPr>
          <a:xfrm>
            <a:off x="542818" y="1144917"/>
            <a:ext cx="11106364" cy="5632311"/>
          </a:xfrm>
          <a:prstGeom prst="rect">
            <a:avLst/>
          </a:prstGeom>
          <a:noFill/>
        </p:spPr>
        <p:txBody>
          <a:bodyPr wrap="square">
            <a:spAutoFit/>
          </a:bodyPr>
          <a:lstStyle/>
          <a:p>
            <a:r>
              <a:rPr lang="en-GB" sz="2400" dirty="0">
                <a:solidFill>
                  <a:schemeClr val="bg1"/>
                </a:solidFill>
              </a:rPr>
              <a:t>People need food banks when they don’t have enough money for essentials. That’s why we work with communities across the UK to change the things that push people to need a food bank in the first place. </a:t>
            </a:r>
          </a:p>
          <a:p>
            <a:r>
              <a:rPr lang="en-GB" sz="2400" dirty="0">
                <a:solidFill>
                  <a:schemeClr val="bg1"/>
                </a:solidFill>
              </a:rPr>
              <a:t>What other practical support do food banks in our network provide to reduce the need for emergency food in their communities? </a:t>
            </a:r>
          </a:p>
          <a:p>
            <a:endParaRPr lang="en-GB" sz="2400" b="1" dirty="0">
              <a:solidFill>
                <a:schemeClr val="bg1"/>
              </a:solidFill>
            </a:endParaRPr>
          </a:p>
          <a:p>
            <a:r>
              <a:rPr lang="en-GB" sz="2400" dirty="0">
                <a:solidFill>
                  <a:schemeClr val="bg1"/>
                </a:solidFill>
              </a:rPr>
              <a:t>a) Help navigating the social security system </a:t>
            </a:r>
          </a:p>
          <a:p>
            <a:endParaRPr lang="en-GB" sz="2400" dirty="0">
              <a:solidFill>
                <a:schemeClr val="bg1"/>
              </a:solidFill>
            </a:endParaRPr>
          </a:p>
          <a:p>
            <a:r>
              <a:rPr lang="en-GB" sz="2400" dirty="0">
                <a:solidFill>
                  <a:schemeClr val="bg1"/>
                </a:solidFill>
              </a:rPr>
              <a:t>b) Compassionate financial advice and support </a:t>
            </a:r>
          </a:p>
          <a:p>
            <a:endParaRPr lang="en-GB" sz="2400" dirty="0">
              <a:solidFill>
                <a:schemeClr val="bg1"/>
              </a:solidFill>
            </a:endParaRPr>
          </a:p>
          <a:p>
            <a:r>
              <a:rPr lang="en-GB" sz="2400" dirty="0">
                <a:solidFill>
                  <a:schemeClr val="bg1"/>
                </a:solidFill>
              </a:rPr>
              <a:t>c) Signposting to other essential services to address the underlying cause of people’s hardship </a:t>
            </a:r>
          </a:p>
          <a:p>
            <a:endParaRPr lang="en-GB" sz="2400" b="1" dirty="0">
              <a:solidFill>
                <a:schemeClr val="bg1"/>
              </a:solidFill>
            </a:endParaRPr>
          </a:p>
          <a:p>
            <a:r>
              <a:rPr lang="en-GB" sz="2400" b="1" dirty="0">
                <a:solidFill>
                  <a:schemeClr val="bg1"/>
                </a:solidFill>
              </a:rPr>
              <a:t>+ It is actually all of the above! Does this surprise you and why do you think this is important?</a:t>
            </a:r>
          </a:p>
        </p:txBody>
      </p:sp>
    </p:spTree>
    <p:extLst>
      <p:ext uri="{BB962C8B-B14F-4D97-AF65-F5344CB8AC3E}">
        <p14:creationId xmlns:p14="http://schemas.microsoft.com/office/powerpoint/2010/main" val="1703012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E91A08-8F27-B133-DDE8-0D12DEE5B09B}"/>
              </a:ext>
            </a:extLst>
          </p:cNvPr>
          <p:cNvSpPr>
            <a:spLocks noGrp="1"/>
          </p:cNvSpPr>
          <p:nvPr>
            <p:ph type="title"/>
          </p:nvPr>
        </p:nvSpPr>
        <p:spPr>
          <a:xfrm>
            <a:off x="838200" y="550178"/>
            <a:ext cx="10515600" cy="1325563"/>
          </a:xfrm>
        </p:spPr>
        <p:txBody>
          <a:bodyPr/>
          <a:lstStyle/>
          <a:p>
            <a:r>
              <a:rPr lang="en-GB" dirty="0"/>
              <a:t>The cost of living crisis is having an impact on all of us. </a:t>
            </a:r>
          </a:p>
        </p:txBody>
      </p:sp>
      <p:sp>
        <p:nvSpPr>
          <p:cNvPr id="8" name="TextBox 7">
            <a:extLst>
              <a:ext uri="{FF2B5EF4-FFF2-40B4-BE49-F238E27FC236}">
                <a16:creationId xmlns:a16="http://schemas.microsoft.com/office/drawing/2014/main" id="{8C2AE9FF-BE39-2550-1A4B-A6D3DDA83B6B}"/>
              </a:ext>
            </a:extLst>
          </p:cNvPr>
          <p:cNvSpPr txBox="1"/>
          <p:nvPr/>
        </p:nvSpPr>
        <p:spPr>
          <a:xfrm>
            <a:off x="542818" y="2448200"/>
            <a:ext cx="11106364" cy="2246769"/>
          </a:xfrm>
          <a:prstGeom prst="rect">
            <a:avLst/>
          </a:prstGeom>
          <a:noFill/>
        </p:spPr>
        <p:txBody>
          <a:bodyPr wrap="square">
            <a:spAutoFit/>
          </a:bodyPr>
          <a:lstStyle/>
          <a:p>
            <a:r>
              <a:rPr lang="en-GB" sz="2800" dirty="0">
                <a:solidFill>
                  <a:schemeClr val="bg1"/>
                </a:solidFill>
              </a:rPr>
              <a:t>As food and energy prices soar, families across the UK are feeling the biggest squeeze on incomes in a generation.  </a:t>
            </a:r>
          </a:p>
          <a:p>
            <a:endParaRPr lang="en-GB" sz="2800" b="1" dirty="0">
              <a:solidFill>
                <a:schemeClr val="bg1"/>
              </a:solidFill>
            </a:endParaRPr>
          </a:p>
          <a:p>
            <a:r>
              <a:rPr lang="en-GB" sz="2800" b="1" dirty="0">
                <a:solidFill>
                  <a:schemeClr val="bg1"/>
                </a:solidFill>
              </a:rPr>
              <a:t>+ How are you being impacted by the cost of living crisis?  How do you think it may also affect people within your community and church?</a:t>
            </a:r>
          </a:p>
        </p:txBody>
      </p:sp>
    </p:spTree>
    <p:extLst>
      <p:ext uri="{BB962C8B-B14F-4D97-AF65-F5344CB8AC3E}">
        <p14:creationId xmlns:p14="http://schemas.microsoft.com/office/powerpoint/2010/main" val="160437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E91A08-8F27-B133-DDE8-0D12DEE5B09B}"/>
              </a:ext>
            </a:extLst>
          </p:cNvPr>
          <p:cNvSpPr>
            <a:spLocks noGrp="1"/>
          </p:cNvSpPr>
          <p:nvPr>
            <p:ph type="title"/>
          </p:nvPr>
        </p:nvSpPr>
        <p:spPr>
          <a:xfrm>
            <a:off x="838200" y="550178"/>
            <a:ext cx="10515600" cy="1325563"/>
          </a:xfrm>
        </p:spPr>
        <p:txBody>
          <a:bodyPr/>
          <a:lstStyle/>
          <a:p>
            <a:r>
              <a:rPr lang="en-GB" dirty="0"/>
              <a:t>Working towards a more just future. </a:t>
            </a:r>
          </a:p>
        </p:txBody>
      </p:sp>
      <p:sp>
        <p:nvSpPr>
          <p:cNvPr id="8" name="TextBox 7">
            <a:extLst>
              <a:ext uri="{FF2B5EF4-FFF2-40B4-BE49-F238E27FC236}">
                <a16:creationId xmlns:a16="http://schemas.microsoft.com/office/drawing/2014/main" id="{8C2AE9FF-BE39-2550-1A4B-A6D3DDA83B6B}"/>
              </a:ext>
            </a:extLst>
          </p:cNvPr>
          <p:cNvSpPr txBox="1"/>
          <p:nvPr/>
        </p:nvSpPr>
        <p:spPr>
          <a:xfrm>
            <a:off x="542818" y="2111869"/>
            <a:ext cx="11106364" cy="4154984"/>
          </a:xfrm>
          <a:prstGeom prst="rect">
            <a:avLst/>
          </a:prstGeom>
          <a:noFill/>
        </p:spPr>
        <p:txBody>
          <a:bodyPr wrap="square">
            <a:spAutoFit/>
          </a:bodyPr>
          <a:lstStyle/>
          <a:p>
            <a:r>
              <a:rPr lang="en-GB" sz="2400" dirty="0">
                <a:solidFill>
                  <a:schemeClr val="bg1"/>
                </a:solidFill>
              </a:rPr>
              <a:t>At the Trussell Trust, we work with communities across the UK to change the things that push people to need a food bank. It is really important to us that churches consider justice alongside compassion so that we can end the need for food banks in the UK?</a:t>
            </a:r>
          </a:p>
          <a:p>
            <a:endParaRPr lang="en-GB" sz="2400" b="1" dirty="0">
              <a:solidFill>
                <a:schemeClr val="bg1"/>
              </a:solidFill>
            </a:endParaRPr>
          </a:p>
          <a:p>
            <a:r>
              <a:rPr lang="en-GB" sz="2400" b="1" dirty="0">
                <a:solidFill>
                  <a:schemeClr val="bg1"/>
                </a:solidFill>
              </a:rPr>
              <a:t>+ What do you think needs to change so that all of us have enough money for the essentials, and no one needs to use a food bank in the future?</a:t>
            </a:r>
          </a:p>
          <a:p>
            <a:endParaRPr lang="en-GB" sz="2400" b="1" dirty="0">
              <a:solidFill>
                <a:schemeClr val="bg1"/>
              </a:solidFill>
            </a:endParaRPr>
          </a:p>
          <a:p>
            <a:r>
              <a:rPr lang="en-GB" sz="2400" b="1" dirty="0">
                <a:solidFill>
                  <a:schemeClr val="bg1"/>
                </a:solidFill>
              </a:rPr>
              <a:t>+ In what ways do you think your church can help influence decision makers to make systematic changes to help those facing poverty?</a:t>
            </a:r>
          </a:p>
          <a:p>
            <a:endParaRPr lang="en-GB" sz="2400" b="1" dirty="0">
              <a:solidFill>
                <a:schemeClr val="bg1"/>
              </a:solidFill>
            </a:endParaRPr>
          </a:p>
          <a:p>
            <a:r>
              <a:rPr lang="en-GB" sz="2400" b="1" dirty="0">
                <a:solidFill>
                  <a:schemeClr val="bg1"/>
                </a:solidFill>
              </a:rPr>
              <a:t>+ Can you think of any Bible verse that call on us as Christians to seek Justice? </a:t>
            </a:r>
          </a:p>
        </p:txBody>
      </p:sp>
    </p:spTree>
    <p:extLst>
      <p:ext uri="{BB962C8B-B14F-4D97-AF65-F5344CB8AC3E}">
        <p14:creationId xmlns:p14="http://schemas.microsoft.com/office/powerpoint/2010/main" val="448260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E91A08-8F27-B133-DDE8-0D12DEE5B09B}"/>
              </a:ext>
            </a:extLst>
          </p:cNvPr>
          <p:cNvSpPr>
            <a:spLocks noGrp="1"/>
          </p:cNvSpPr>
          <p:nvPr>
            <p:ph type="title"/>
          </p:nvPr>
        </p:nvSpPr>
        <p:spPr>
          <a:xfrm>
            <a:off x="838200" y="550178"/>
            <a:ext cx="10515600" cy="1325563"/>
          </a:xfrm>
        </p:spPr>
        <p:txBody>
          <a:bodyPr/>
          <a:lstStyle/>
          <a:p>
            <a:r>
              <a:rPr lang="en-GB" dirty="0"/>
              <a:t>Join the fight against hunger. </a:t>
            </a:r>
          </a:p>
        </p:txBody>
      </p:sp>
      <p:sp>
        <p:nvSpPr>
          <p:cNvPr id="8" name="TextBox 7">
            <a:extLst>
              <a:ext uri="{FF2B5EF4-FFF2-40B4-BE49-F238E27FC236}">
                <a16:creationId xmlns:a16="http://schemas.microsoft.com/office/drawing/2014/main" id="{8C2AE9FF-BE39-2550-1A4B-A6D3DDA83B6B}"/>
              </a:ext>
            </a:extLst>
          </p:cNvPr>
          <p:cNvSpPr txBox="1"/>
          <p:nvPr/>
        </p:nvSpPr>
        <p:spPr>
          <a:xfrm>
            <a:off x="542818" y="2111869"/>
            <a:ext cx="11106364" cy="3416320"/>
          </a:xfrm>
          <a:prstGeom prst="rect">
            <a:avLst/>
          </a:prstGeom>
          <a:noFill/>
        </p:spPr>
        <p:txBody>
          <a:bodyPr wrap="square">
            <a:spAutoFit/>
          </a:bodyPr>
          <a:lstStyle/>
          <a:p>
            <a:r>
              <a:rPr lang="en-GB" sz="2400" dirty="0">
                <a:solidFill>
                  <a:schemeClr val="bg1"/>
                </a:solidFill>
              </a:rPr>
              <a:t>With rising living costs, energy prices at a record high and Universal Credit barely covering the essentials, more and more people are being left with no option but to use a food bank.  </a:t>
            </a:r>
          </a:p>
          <a:p>
            <a:endParaRPr lang="en-GB" sz="2400" dirty="0">
              <a:solidFill>
                <a:schemeClr val="bg1"/>
              </a:solidFill>
            </a:endParaRPr>
          </a:p>
          <a:p>
            <a:r>
              <a:rPr lang="en-GB" sz="2400" dirty="0">
                <a:solidFill>
                  <a:schemeClr val="bg1"/>
                </a:solidFill>
              </a:rPr>
              <a:t>This has to stop.  </a:t>
            </a:r>
          </a:p>
          <a:p>
            <a:endParaRPr lang="en-GB" sz="2400" b="1" dirty="0">
              <a:solidFill>
                <a:schemeClr val="bg1"/>
              </a:solidFill>
            </a:endParaRPr>
          </a:p>
          <a:p>
            <a:r>
              <a:rPr lang="en-GB" sz="2400" b="1" dirty="0">
                <a:solidFill>
                  <a:schemeClr val="bg1"/>
                </a:solidFill>
              </a:rPr>
              <a:t>+ Have you heard anything today that you didn’t know? Or that has inspired you to act and ensure that everyone can afford the essentials? How might your church be able to join together to create change?</a:t>
            </a:r>
          </a:p>
        </p:txBody>
      </p:sp>
    </p:spTree>
    <p:extLst>
      <p:ext uri="{BB962C8B-B14F-4D97-AF65-F5344CB8AC3E}">
        <p14:creationId xmlns:p14="http://schemas.microsoft.com/office/powerpoint/2010/main" val="2213102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C2FF8E13-00BD-2A44-B775-F55D14EF264E}"/>
              </a:ext>
            </a:extLst>
          </p:cNvPr>
          <p:cNvPicPr>
            <a:picLocks noGrp="1" noChangeAspect="1"/>
          </p:cNvPicPr>
          <p:nvPr>
            <p:ph type="pic" sz="quarter" idx="10"/>
          </p:nvPr>
        </p:nvPicPr>
        <p:blipFill>
          <a:blip r:embed="rId3" cstate="screen">
            <a:alphaModFix amt="10000"/>
            <a:extLst>
              <a:ext uri="{28A0092B-C50C-407E-A947-70E740481C1C}">
                <a14:useLocalDpi xmlns:a14="http://schemas.microsoft.com/office/drawing/2010/main"/>
              </a:ext>
            </a:extLst>
          </a:blip>
          <a:srcRect/>
          <a:stretch>
            <a:fillRect/>
          </a:stretch>
        </p:blipFill>
        <p:spPr>
          <a:xfrm>
            <a:off x="0" y="0"/>
            <a:ext cx="12192000" cy="6858000"/>
          </a:xfrm>
        </p:spPr>
      </p:pic>
      <p:grpSp>
        <p:nvGrpSpPr>
          <p:cNvPr id="11" name="Group 10">
            <a:extLst>
              <a:ext uri="{FF2B5EF4-FFF2-40B4-BE49-F238E27FC236}">
                <a16:creationId xmlns:a16="http://schemas.microsoft.com/office/drawing/2014/main" id="{5F6EF9F6-CDFC-49C3-B5D0-F1EE04C1C57C}"/>
              </a:ext>
            </a:extLst>
          </p:cNvPr>
          <p:cNvGrpSpPr/>
          <p:nvPr/>
        </p:nvGrpSpPr>
        <p:grpSpPr>
          <a:xfrm>
            <a:off x="872232" y="1079060"/>
            <a:ext cx="4699880" cy="4699880"/>
            <a:chOff x="1756372" y="2046083"/>
            <a:chExt cx="2770360" cy="2770360"/>
          </a:xfrm>
        </p:grpSpPr>
        <p:sp>
          <p:nvSpPr>
            <p:cNvPr id="12" name="Oval 11">
              <a:extLst>
                <a:ext uri="{FF2B5EF4-FFF2-40B4-BE49-F238E27FC236}">
                  <a16:creationId xmlns:a16="http://schemas.microsoft.com/office/drawing/2014/main" id="{7394C57B-E9E0-4D44-906D-63E1EAFE22EA}"/>
                </a:ext>
              </a:extLst>
            </p:cNvPr>
            <p:cNvSpPr/>
            <p:nvPr/>
          </p:nvSpPr>
          <p:spPr>
            <a:xfrm>
              <a:off x="1756372" y="2046083"/>
              <a:ext cx="2770360" cy="2770360"/>
            </a:xfrm>
            <a:prstGeom prst="ellipse">
              <a:avLst/>
            </a:prstGeom>
            <a:solidFill>
              <a:srgbClr val="F2F3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pic>
          <p:nvPicPr>
            <p:cNvPr id="13" name="Picture 12">
              <a:extLst>
                <a:ext uri="{FF2B5EF4-FFF2-40B4-BE49-F238E27FC236}">
                  <a16:creationId xmlns:a16="http://schemas.microsoft.com/office/drawing/2014/main" id="{56EEFB52-9EDB-431C-B352-DBAC59C2F16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053355" y="2249070"/>
              <a:ext cx="2176393" cy="2274872"/>
            </a:xfrm>
            <a:prstGeom prst="rect">
              <a:avLst/>
            </a:prstGeom>
          </p:spPr>
        </p:pic>
      </p:grpSp>
      <p:sp>
        <p:nvSpPr>
          <p:cNvPr id="2" name="Rectangle 1">
            <a:extLst>
              <a:ext uri="{FF2B5EF4-FFF2-40B4-BE49-F238E27FC236}">
                <a16:creationId xmlns:a16="http://schemas.microsoft.com/office/drawing/2014/main" id="{9862F0B6-B413-3E48-AFB3-E4D19C2D70F7}"/>
              </a:ext>
            </a:extLst>
          </p:cNvPr>
          <p:cNvSpPr/>
          <p:nvPr/>
        </p:nvSpPr>
        <p:spPr>
          <a:xfrm>
            <a:off x="6544377" y="872904"/>
            <a:ext cx="5146880" cy="5396349"/>
          </a:xfrm>
          <a:prstGeom prst="rect">
            <a:avLst/>
          </a:prstGeom>
        </p:spPr>
        <p:txBody>
          <a:bodyPr wrap="square">
            <a:spAutoFit/>
          </a:bodyPr>
          <a:lstStyle/>
          <a:p>
            <a:pPr>
              <a:spcBef>
                <a:spcPts val="1600"/>
              </a:spcBef>
              <a:spcAft>
                <a:spcPts val="1800"/>
              </a:spcAft>
            </a:pPr>
            <a:r>
              <a:rPr lang="en-GB" sz="4800" b="1" dirty="0">
                <a:solidFill>
                  <a:schemeClr val="bg1"/>
                </a:solidFill>
              </a:rPr>
              <a:t>Thank you for supporting us</a:t>
            </a:r>
          </a:p>
          <a:p>
            <a:pPr>
              <a:spcBef>
                <a:spcPts val="1600"/>
              </a:spcBef>
              <a:spcAft>
                <a:spcPts val="1800"/>
              </a:spcAft>
            </a:pPr>
            <a:endParaRPr lang="en-GB" sz="4800" b="1" dirty="0">
              <a:solidFill>
                <a:schemeClr val="bg1"/>
              </a:solidFill>
            </a:endParaRPr>
          </a:p>
          <a:p>
            <a:pPr>
              <a:spcBef>
                <a:spcPts val="1600"/>
              </a:spcBef>
              <a:spcAft>
                <a:spcPts val="1800"/>
              </a:spcAft>
            </a:pPr>
            <a:r>
              <a:rPr lang="en-GB" sz="4800" b="1" dirty="0">
                <a:solidFill>
                  <a:schemeClr val="bg1"/>
                </a:solidFill>
              </a:rPr>
              <a:t>For more info visit: </a:t>
            </a:r>
            <a:br>
              <a:rPr lang="en-GB" sz="4800" b="1" dirty="0">
                <a:solidFill>
                  <a:schemeClr val="bg1"/>
                </a:solidFill>
              </a:rPr>
            </a:br>
            <a:r>
              <a:rPr lang="en-GB" sz="4800" b="1" dirty="0">
                <a:solidFill>
                  <a:schemeClr val="bg1"/>
                </a:solidFill>
              </a:rPr>
              <a:t>trusselltrust.org/</a:t>
            </a:r>
            <a:br>
              <a:rPr lang="en-GB" sz="4800" b="1" dirty="0">
                <a:solidFill>
                  <a:schemeClr val="bg1"/>
                </a:solidFill>
              </a:rPr>
            </a:br>
            <a:r>
              <a:rPr lang="en-GB" sz="4800" b="1" dirty="0">
                <a:solidFill>
                  <a:schemeClr val="bg1"/>
                </a:solidFill>
              </a:rPr>
              <a:t>church-support</a:t>
            </a:r>
          </a:p>
        </p:txBody>
      </p:sp>
    </p:spTree>
    <p:extLst>
      <p:ext uri="{BB962C8B-B14F-4D97-AF65-F5344CB8AC3E}">
        <p14:creationId xmlns:p14="http://schemas.microsoft.com/office/powerpoint/2010/main" val="1427860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C2FF8E13-00BD-2A44-B775-F55D14EF264E}"/>
              </a:ext>
            </a:extLst>
          </p:cNvPr>
          <p:cNvPicPr>
            <a:picLocks noGrp="1" noChangeAspect="1"/>
          </p:cNvPicPr>
          <p:nvPr>
            <p:ph type="pic" sz="quarter" idx="10"/>
          </p:nvPr>
        </p:nvPicPr>
        <p:blipFill>
          <a:blip r:embed="rId3" cstate="screen">
            <a:alphaModFix amt="10000"/>
            <a:extLst>
              <a:ext uri="{28A0092B-C50C-407E-A947-70E740481C1C}">
                <a14:useLocalDpi xmlns:a14="http://schemas.microsoft.com/office/drawing/2010/main"/>
              </a:ext>
            </a:extLst>
          </a:blip>
          <a:srcRect/>
          <a:stretch>
            <a:fillRect/>
          </a:stretch>
        </p:blipFill>
        <p:spPr>
          <a:xfrm>
            <a:off x="0" y="0"/>
            <a:ext cx="12192000" cy="6858000"/>
          </a:xfrm>
        </p:spPr>
      </p:pic>
      <p:sp>
        <p:nvSpPr>
          <p:cNvPr id="10" name="Content Placeholder 2">
            <a:extLst>
              <a:ext uri="{FF2B5EF4-FFF2-40B4-BE49-F238E27FC236}">
                <a16:creationId xmlns:a16="http://schemas.microsoft.com/office/drawing/2014/main" id="{8BA193D4-CE86-4C26-82AC-2066DC74B727}"/>
              </a:ext>
            </a:extLst>
          </p:cNvPr>
          <p:cNvSpPr txBox="1">
            <a:spLocks/>
          </p:cNvSpPr>
          <p:nvPr/>
        </p:nvSpPr>
        <p:spPr>
          <a:xfrm>
            <a:off x="6096000" y="3373117"/>
            <a:ext cx="5761038" cy="304117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sz="3000" dirty="0">
              <a:solidFill>
                <a:schemeClr val="bg1"/>
              </a:solidFill>
              <a:latin typeface="+mj-lt"/>
            </a:endParaRPr>
          </a:p>
        </p:txBody>
      </p:sp>
      <p:sp>
        <p:nvSpPr>
          <p:cNvPr id="11" name="Content Placeholder 2">
            <a:extLst>
              <a:ext uri="{FF2B5EF4-FFF2-40B4-BE49-F238E27FC236}">
                <a16:creationId xmlns:a16="http://schemas.microsoft.com/office/drawing/2014/main" id="{AAB278C8-F5F8-49C9-80B4-B2D81A63EF09}"/>
              </a:ext>
            </a:extLst>
          </p:cNvPr>
          <p:cNvSpPr txBox="1">
            <a:spLocks/>
          </p:cNvSpPr>
          <p:nvPr/>
        </p:nvSpPr>
        <p:spPr>
          <a:xfrm>
            <a:off x="825592" y="1099205"/>
            <a:ext cx="10540816" cy="5212215"/>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3000" b="1" dirty="0">
                <a:solidFill>
                  <a:schemeClr val="bg1"/>
                </a:solidFill>
                <a:latin typeface="+mj-lt"/>
              </a:rPr>
              <a:t>“I have come that they may have life, and have it to the full”.</a:t>
            </a:r>
          </a:p>
          <a:p>
            <a:pPr marL="0" indent="0" algn="ctr">
              <a:buNone/>
            </a:pPr>
            <a:r>
              <a:rPr lang="en-GB" sz="3000" dirty="0">
                <a:solidFill>
                  <a:schemeClr val="bg1"/>
                </a:solidFill>
                <a:latin typeface="+mj-lt"/>
              </a:rPr>
              <a:t>John 10:10</a:t>
            </a:r>
          </a:p>
          <a:p>
            <a:pPr marL="0" indent="0" algn="ctr">
              <a:buNone/>
            </a:pPr>
            <a:endParaRPr lang="en-GB" sz="3000" dirty="0">
              <a:solidFill>
                <a:schemeClr val="bg1"/>
              </a:solidFill>
              <a:latin typeface="+mj-lt"/>
            </a:endParaRPr>
          </a:p>
          <a:p>
            <a:pPr marL="0" indent="0" algn="ctr">
              <a:buNone/>
            </a:pPr>
            <a:r>
              <a:rPr lang="en-GB" sz="3000" dirty="0">
                <a:solidFill>
                  <a:schemeClr val="bg1"/>
                </a:solidFill>
                <a:latin typeface="+mj-lt"/>
              </a:rPr>
              <a:t> We are the Trussell Trust and we exist so we can all be free from hunger. </a:t>
            </a:r>
          </a:p>
          <a:p>
            <a:pPr marL="0" indent="0" algn="ctr">
              <a:buNone/>
            </a:pPr>
            <a:r>
              <a:rPr lang="en-GB" sz="3000" dirty="0">
                <a:solidFill>
                  <a:schemeClr val="bg1"/>
                </a:solidFill>
                <a:latin typeface="+mj-lt"/>
              </a:rPr>
              <a:t>Together, we’re more than 1,300 local food bank centres, of which 800 are based in churches,  across the UK, providing practical support for people facing hardship. </a:t>
            </a:r>
          </a:p>
          <a:p>
            <a:pPr marL="0" indent="0" algn="ctr">
              <a:buNone/>
            </a:pPr>
            <a:r>
              <a:rPr lang="en-GB" sz="3000" dirty="0">
                <a:solidFill>
                  <a:schemeClr val="bg1"/>
                </a:solidFill>
                <a:latin typeface="+mj-lt"/>
              </a:rPr>
              <a:t>But emergency food isn’t a long-term solution to hunger. People need food banks when they don’t have enough money for essentials. That’s why we also work with communities and churches across the UK to change the things that push people to need a food bank. </a:t>
            </a:r>
          </a:p>
          <a:p>
            <a:pPr marL="0" indent="0" algn="ctr">
              <a:buFont typeface="Arial" panose="020B0604020202020204" pitchFamily="34" charset="0"/>
              <a:buNone/>
            </a:pPr>
            <a:endParaRPr lang="en-GB" sz="3000" dirty="0">
              <a:solidFill>
                <a:schemeClr val="bg1"/>
              </a:solidFill>
              <a:latin typeface="+mj-lt"/>
            </a:endParaRPr>
          </a:p>
          <a:p>
            <a:pPr marL="0" indent="0" algn="ctr">
              <a:buFont typeface="Arial" panose="020B0604020202020204" pitchFamily="34" charset="0"/>
              <a:buNone/>
            </a:pPr>
            <a:endParaRPr lang="en-GB" sz="3000" dirty="0">
              <a:solidFill>
                <a:schemeClr val="bg1"/>
              </a:solidFill>
              <a:latin typeface="+mj-lt"/>
            </a:endParaRPr>
          </a:p>
          <a:p>
            <a:pPr marL="0" indent="0" algn="ctr">
              <a:buFont typeface="Arial" panose="020B0604020202020204" pitchFamily="34" charset="0"/>
              <a:buNone/>
            </a:pPr>
            <a:endParaRPr lang="en-GB" sz="3000" dirty="0">
              <a:solidFill>
                <a:schemeClr val="bg1"/>
              </a:solidFill>
              <a:latin typeface="+mj-lt"/>
            </a:endParaRPr>
          </a:p>
          <a:p>
            <a:pPr marL="0" indent="0" algn="ctr">
              <a:buFont typeface="Arial" panose="020B0604020202020204" pitchFamily="34" charset="0"/>
              <a:buNone/>
            </a:pPr>
            <a:endParaRPr lang="en-GB" sz="3000" dirty="0">
              <a:solidFill>
                <a:schemeClr val="bg1"/>
              </a:solidFill>
              <a:latin typeface="+mj-lt"/>
            </a:endParaRPr>
          </a:p>
        </p:txBody>
      </p:sp>
    </p:spTree>
    <p:extLst>
      <p:ext uri="{BB962C8B-B14F-4D97-AF65-F5344CB8AC3E}">
        <p14:creationId xmlns:p14="http://schemas.microsoft.com/office/powerpoint/2010/main" val="73892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p:tgtEl>
                                          <p:spTgt spid="10">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0">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p:tgtEl>
                                          <p:spTgt spid="11">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additive="base">
                                        <p:cTn id="19" dur="500"/>
                                        <p:tgtEl>
                                          <p:spTgt spid="11">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p:tgtEl>
                                          <p:spTgt spid="11">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 calcmode="lin" valueType="num">
                                      <p:cBhvr additive="base">
                                        <p:cTn id="31" dur="500"/>
                                        <p:tgtEl>
                                          <p:spTgt spid="11">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anim calcmode="lin" valueType="num">
                                      <p:cBhvr additive="base">
                                        <p:cTn id="37" dur="500"/>
                                        <p:tgtEl>
                                          <p:spTgt spid="11">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C2FF8E13-00BD-2A44-B775-F55D14EF264E}"/>
              </a:ext>
            </a:extLst>
          </p:cNvPr>
          <p:cNvPicPr>
            <a:picLocks noGrp="1" noChangeAspect="1"/>
          </p:cNvPicPr>
          <p:nvPr>
            <p:ph type="pic" sz="quarter" idx="10"/>
          </p:nvPr>
        </p:nvPicPr>
        <p:blipFill>
          <a:blip r:embed="rId3" cstate="screen">
            <a:alphaModFix amt="10000"/>
            <a:extLst>
              <a:ext uri="{28A0092B-C50C-407E-A947-70E740481C1C}">
                <a14:useLocalDpi xmlns:a14="http://schemas.microsoft.com/office/drawing/2010/main"/>
              </a:ext>
            </a:extLst>
          </a:blip>
          <a:srcRect/>
          <a:stretch>
            <a:fillRect/>
          </a:stretch>
        </p:blipFill>
        <p:spPr>
          <a:xfrm>
            <a:off x="0" y="0"/>
            <a:ext cx="12192000" cy="6858000"/>
          </a:xfrm>
        </p:spPr>
      </p:pic>
      <p:sp>
        <p:nvSpPr>
          <p:cNvPr id="10" name="Content Placeholder 2">
            <a:extLst>
              <a:ext uri="{FF2B5EF4-FFF2-40B4-BE49-F238E27FC236}">
                <a16:creationId xmlns:a16="http://schemas.microsoft.com/office/drawing/2014/main" id="{8BA193D4-CE86-4C26-82AC-2066DC74B727}"/>
              </a:ext>
            </a:extLst>
          </p:cNvPr>
          <p:cNvSpPr txBox="1">
            <a:spLocks/>
          </p:cNvSpPr>
          <p:nvPr/>
        </p:nvSpPr>
        <p:spPr>
          <a:xfrm>
            <a:off x="6096000" y="3373117"/>
            <a:ext cx="5761038" cy="304117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sz="3000" dirty="0">
              <a:solidFill>
                <a:schemeClr val="bg1"/>
              </a:solidFill>
              <a:latin typeface="+mj-lt"/>
            </a:endParaRPr>
          </a:p>
        </p:txBody>
      </p:sp>
      <p:sp>
        <p:nvSpPr>
          <p:cNvPr id="11" name="Content Placeholder 2">
            <a:extLst>
              <a:ext uri="{FF2B5EF4-FFF2-40B4-BE49-F238E27FC236}">
                <a16:creationId xmlns:a16="http://schemas.microsoft.com/office/drawing/2014/main" id="{AAB278C8-F5F8-49C9-80B4-B2D81A63EF09}"/>
              </a:ext>
            </a:extLst>
          </p:cNvPr>
          <p:cNvSpPr txBox="1">
            <a:spLocks/>
          </p:cNvSpPr>
          <p:nvPr/>
        </p:nvSpPr>
        <p:spPr>
          <a:xfrm>
            <a:off x="1167317" y="861957"/>
            <a:ext cx="9857366" cy="575807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3000" dirty="0">
                <a:solidFill>
                  <a:schemeClr val="bg1"/>
                </a:solidFill>
                <a:latin typeface="+mj-lt"/>
              </a:rPr>
              <a:t>We’re made in the image of God. The bible tells us that Jesus says, “I have come that they may have life, and have it to the full.” Being trapped by poverty is at odds with God’s plan for fullness. </a:t>
            </a:r>
          </a:p>
          <a:p>
            <a:pPr marL="0" indent="0" algn="ctr">
              <a:buNone/>
            </a:pPr>
            <a:r>
              <a:rPr lang="en-GB" sz="3000" dirty="0">
                <a:solidFill>
                  <a:schemeClr val="bg1"/>
                </a:solidFill>
                <a:latin typeface="+mj-lt"/>
              </a:rPr>
              <a:t>There is a dignity in being able to afford the essentials and provide for yourself and others/family. There’s power in coming together, we’re louder when we unite our voices and call for change.</a:t>
            </a:r>
          </a:p>
          <a:p>
            <a:pPr marL="0" indent="0" algn="ctr">
              <a:buNone/>
            </a:pPr>
            <a:r>
              <a:rPr lang="en-GB" sz="3000" dirty="0">
                <a:solidFill>
                  <a:schemeClr val="bg1"/>
                </a:solidFill>
                <a:latin typeface="+mj-lt"/>
              </a:rPr>
              <a:t>Together, we are thousands and thousands of people, from communities across the UK, working together towards a more just future where none of us need a food bank. </a:t>
            </a:r>
          </a:p>
          <a:p>
            <a:pPr marL="0" indent="0" algn="ctr">
              <a:buFont typeface="Arial" panose="020B0604020202020204" pitchFamily="34" charset="0"/>
              <a:buNone/>
            </a:pPr>
            <a:endParaRPr lang="en-GB" sz="3200" dirty="0">
              <a:solidFill>
                <a:schemeClr val="bg1"/>
              </a:solidFill>
              <a:latin typeface="+mj-lt"/>
            </a:endParaRPr>
          </a:p>
          <a:p>
            <a:pPr marL="0" indent="0" algn="ctr">
              <a:buFont typeface="Arial" panose="020B0604020202020204" pitchFamily="34" charset="0"/>
              <a:buNone/>
            </a:pPr>
            <a:endParaRPr lang="en-GB" sz="3000" dirty="0">
              <a:solidFill>
                <a:schemeClr val="bg1"/>
              </a:solidFill>
              <a:latin typeface="+mj-lt"/>
            </a:endParaRPr>
          </a:p>
          <a:p>
            <a:pPr marL="0" indent="0" algn="ctr">
              <a:buFont typeface="Arial" panose="020B0604020202020204" pitchFamily="34" charset="0"/>
              <a:buNone/>
            </a:pPr>
            <a:endParaRPr lang="en-GB" sz="3000" dirty="0">
              <a:solidFill>
                <a:schemeClr val="bg1"/>
              </a:solidFill>
              <a:latin typeface="+mj-lt"/>
            </a:endParaRPr>
          </a:p>
          <a:p>
            <a:pPr marL="0" indent="0" algn="ctr">
              <a:buFont typeface="Arial" panose="020B0604020202020204" pitchFamily="34" charset="0"/>
              <a:buNone/>
            </a:pPr>
            <a:endParaRPr lang="en-GB" sz="3000" dirty="0">
              <a:solidFill>
                <a:schemeClr val="bg1"/>
              </a:solidFill>
              <a:latin typeface="+mj-lt"/>
            </a:endParaRPr>
          </a:p>
          <a:p>
            <a:pPr marL="0" indent="0" algn="ctr">
              <a:buFont typeface="Arial" panose="020B0604020202020204" pitchFamily="34" charset="0"/>
              <a:buNone/>
            </a:pPr>
            <a:endParaRPr lang="en-GB" sz="3000" dirty="0">
              <a:solidFill>
                <a:schemeClr val="bg1"/>
              </a:solidFill>
              <a:latin typeface="+mj-lt"/>
            </a:endParaRPr>
          </a:p>
          <a:p>
            <a:pPr marL="0" indent="0" algn="ctr">
              <a:buFont typeface="Arial" panose="020B0604020202020204" pitchFamily="34" charset="0"/>
              <a:buNone/>
            </a:pPr>
            <a:endParaRPr lang="en-GB" sz="3000" dirty="0">
              <a:solidFill>
                <a:schemeClr val="bg1"/>
              </a:solidFill>
              <a:latin typeface="+mj-lt"/>
            </a:endParaRPr>
          </a:p>
        </p:txBody>
      </p:sp>
    </p:spTree>
    <p:extLst>
      <p:ext uri="{BB962C8B-B14F-4D97-AF65-F5344CB8AC3E}">
        <p14:creationId xmlns:p14="http://schemas.microsoft.com/office/powerpoint/2010/main" val="282149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p:tgtEl>
                                          <p:spTgt spid="10">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0">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p:tgtEl>
                                          <p:spTgt spid="11">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additive="base">
                                        <p:cTn id="19" dur="500"/>
                                        <p:tgtEl>
                                          <p:spTgt spid="11">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 calcmode="lin" valueType="num">
                                      <p:cBhvr additive="base">
                                        <p:cTn id="25" dur="500"/>
                                        <p:tgtEl>
                                          <p:spTgt spid="11">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E91A08-8F27-B133-DDE8-0D12DEE5B09B}"/>
              </a:ext>
            </a:extLst>
          </p:cNvPr>
          <p:cNvSpPr>
            <a:spLocks noGrp="1"/>
          </p:cNvSpPr>
          <p:nvPr>
            <p:ph type="title"/>
          </p:nvPr>
        </p:nvSpPr>
        <p:spPr/>
        <p:txBody>
          <a:bodyPr/>
          <a:lstStyle/>
          <a:p>
            <a:r>
              <a:rPr lang="en-GB" dirty="0"/>
              <a:t>Harvest Conversation Starters</a:t>
            </a:r>
          </a:p>
        </p:txBody>
      </p:sp>
      <p:sp>
        <p:nvSpPr>
          <p:cNvPr id="4" name="TextBox 3">
            <a:extLst>
              <a:ext uri="{FF2B5EF4-FFF2-40B4-BE49-F238E27FC236}">
                <a16:creationId xmlns:a16="http://schemas.microsoft.com/office/drawing/2014/main" id="{D278D5E7-B089-76E3-CDFC-35F9F244769A}"/>
              </a:ext>
            </a:extLst>
          </p:cNvPr>
          <p:cNvSpPr txBox="1"/>
          <p:nvPr/>
        </p:nvSpPr>
        <p:spPr>
          <a:xfrm>
            <a:off x="647272" y="2250041"/>
            <a:ext cx="11174859" cy="2062103"/>
          </a:xfrm>
          <a:prstGeom prst="rect">
            <a:avLst/>
          </a:prstGeom>
          <a:noFill/>
        </p:spPr>
        <p:txBody>
          <a:bodyPr wrap="square">
            <a:spAutoFit/>
          </a:bodyPr>
          <a:lstStyle/>
          <a:p>
            <a:r>
              <a:rPr lang="en-GB" sz="3200" dirty="0">
                <a:solidFill>
                  <a:schemeClr val="bg1"/>
                </a:solidFill>
              </a:rPr>
              <a:t>Use the following slides to spark conversations with your group or church to build understanding and empathy for people who need food banks, and the changes needed to ensure no one needs to use them in the future. </a:t>
            </a:r>
          </a:p>
        </p:txBody>
      </p:sp>
    </p:spTree>
    <p:extLst>
      <p:ext uri="{BB962C8B-B14F-4D97-AF65-F5344CB8AC3E}">
        <p14:creationId xmlns:p14="http://schemas.microsoft.com/office/powerpoint/2010/main" val="417881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E91A08-8F27-B133-DDE8-0D12DEE5B09B}"/>
              </a:ext>
            </a:extLst>
          </p:cNvPr>
          <p:cNvSpPr>
            <a:spLocks noGrp="1"/>
          </p:cNvSpPr>
          <p:nvPr>
            <p:ph type="title"/>
          </p:nvPr>
        </p:nvSpPr>
        <p:spPr>
          <a:xfrm>
            <a:off x="838200" y="87723"/>
            <a:ext cx="10515600" cy="1325563"/>
          </a:xfrm>
        </p:spPr>
        <p:txBody>
          <a:bodyPr/>
          <a:lstStyle/>
          <a:p>
            <a:r>
              <a:rPr lang="en-GB" dirty="0" err="1"/>
              <a:t>Aneita’s</a:t>
            </a:r>
            <a:r>
              <a:rPr lang="en-GB" dirty="0"/>
              <a:t> Story</a:t>
            </a:r>
          </a:p>
        </p:txBody>
      </p:sp>
      <p:sp>
        <p:nvSpPr>
          <p:cNvPr id="8" name="TextBox 7">
            <a:extLst>
              <a:ext uri="{FF2B5EF4-FFF2-40B4-BE49-F238E27FC236}">
                <a16:creationId xmlns:a16="http://schemas.microsoft.com/office/drawing/2014/main" id="{8C2AE9FF-BE39-2550-1A4B-A6D3DDA83B6B}"/>
              </a:ext>
            </a:extLst>
          </p:cNvPr>
          <p:cNvSpPr txBox="1"/>
          <p:nvPr/>
        </p:nvSpPr>
        <p:spPr>
          <a:xfrm>
            <a:off x="542818" y="1225689"/>
            <a:ext cx="11106364" cy="5262979"/>
          </a:xfrm>
          <a:prstGeom prst="rect">
            <a:avLst/>
          </a:prstGeom>
          <a:noFill/>
        </p:spPr>
        <p:txBody>
          <a:bodyPr wrap="square">
            <a:spAutoFit/>
          </a:bodyPr>
          <a:lstStyle/>
          <a:p>
            <a:r>
              <a:rPr lang="en-GB" sz="2400" dirty="0" err="1">
                <a:solidFill>
                  <a:schemeClr val="bg1"/>
                </a:solidFill>
              </a:rPr>
              <a:t>Aneita</a:t>
            </a:r>
            <a:r>
              <a:rPr lang="en-GB" sz="2400" dirty="0">
                <a:solidFill>
                  <a:schemeClr val="bg1"/>
                </a:solidFill>
              </a:rPr>
              <a:t> experienced poverty as a child and into her adult life but was able to change her situation by working for the NHS. After moving from full-time to part-time work to care for her daughter, </a:t>
            </a:r>
            <a:r>
              <a:rPr lang="en-GB" sz="2400" dirty="0" err="1">
                <a:solidFill>
                  <a:schemeClr val="bg1"/>
                </a:solidFill>
              </a:rPr>
              <a:t>Aneita’s</a:t>
            </a:r>
            <a:r>
              <a:rPr lang="en-GB" sz="2400" dirty="0">
                <a:solidFill>
                  <a:schemeClr val="bg1"/>
                </a:solidFill>
              </a:rPr>
              <a:t> tax credits were stopped and she was told her benefits had been overpaid by £5,000. She was left with no option but to borrow money and turn to a food bank just to get by. </a:t>
            </a:r>
          </a:p>
          <a:p>
            <a:r>
              <a:rPr lang="en-GB" sz="2400" dirty="0">
                <a:solidFill>
                  <a:schemeClr val="bg1"/>
                </a:solidFill>
              </a:rPr>
              <a:t>“Poverty does not discriminate; it can and will single you out through no fault of your own, whether through relationship breakdowns, death, loss of employment, change of employment or mental health. But people shouldn’t need food banks. We need a real living wage or benefit that reflects today’s cost of living. This would give people the decency to be able to go to the supermarket and buy their food, not have it handed to them.” </a:t>
            </a:r>
          </a:p>
          <a:p>
            <a:endParaRPr lang="en-GB" sz="2400" dirty="0">
              <a:solidFill>
                <a:schemeClr val="bg1"/>
              </a:solidFill>
            </a:endParaRPr>
          </a:p>
          <a:p>
            <a:r>
              <a:rPr lang="en-GB" sz="2400" b="1" dirty="0">
                <a:solidFill>
                  <a:schemeClr val="bg1"/>
                </a:solidFill>
              </a:rPr>
              <a:t>+ How would it make you feel having to ask friends or family to lend you money to buy food?  </a:t>
            </a:r>
          </a:p>
        </p:txBody>
      </p:sp>
    </p:spTree>
    <p:extLst>
      <p:ext uri="{BB962C8B-B14F-4D97-AF65-F5344CB8AC3E}">
        <p14:creationId xmlns:p14="http://schemas.microsoft.com/office/powerpoint/2010/main" val="2877384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E91A08-8F27-B133-DDE8-0D12DEE5B09B}"/>
              </a:ext>
            </a:extLst>
          </p:cNvPr>
          <p:cNvSpPr>
            <a:spLocks noGrp="1"/>
          </p:cNvSpPr>
          <p:nvPr>
            <p:ph type="title"/>
          </p:nvPr>
        </p:nvSpPr>
        <p:spPr>
          <a:xfrm>
            <a:off x="838200" y="-238097"/>
            <a:ext cx="10515600" cy="1325563"/>
          </a:xfrm>
        </p:spPr>
        <p:txBody>
          <a:bodyPr/>
          <a:lstStyle/>
          <a:p>
            <a:r>
              <a:rPr lang="en-GB" dirty="0"/>
              <a:t>Louise’s Story</a:t>
            </a:r>
          </a:p>
        </p:txBody>
      </p:sp>
      <p:sp>
        <p:nvSpPr>
          <p:cNvPr id="8" name="TextBox 7">
            <a:extLst>
              <a:ext uri="{FF2B5EF4-FFF2-40B4-BE49-F238E27FC236}">
                <a16:creationId xmlns:a16="http://schemas.microsoft.com/office/drawing/2014/main" id="{8C2AE9FF-BE39-2550-1A4B-A6D3DDA83B6B}"/>
              </a:ext>
            </a:extLst>
          </p:cNvPr>
          <p:cNvSpPr txBox="1"/>
          <p:nvPr/>
        </p:nvSpPr>
        <p:spPr>
          <a:xfrm>
            <a:off x="542818" y="894318"/>
            <a:ext cx="11106364" cy="5878532"/>
          </a:xfrm>
          <a:prstGeom prst="rect">
            <a:avLst/>
          </a:prstGeom>
          <a:noFill/>
        </p:spPr>
        <p:txBody>
          <a:bodyPr wrap="square">
            <a:spAutoFit/>
          </a:bodyPr>
          <a:lstStyle/>
          <a:p>
            <a:r>
              <a:rPr lang="en-GB" sz="2200" dirty="0">
                <a:solidFill>
                  <a:schemeClr val="bg1"/>
                </a:solidFill>
              </a:rPr>
              <a:t>Louise has anxiety, depression, and complex-PTSD. Her mental health issues mean she sometimes has periods when she isn’t able to work and, when issues with her social security payments left her without enough money, she had no option but to use a food bank. </a:t>
            </a:r>
          </a:p>
          <a:p>
            <a:r>
              <a:rPr lang="en-GB" sz="2200" dirty="0">
                <a:solidFill>
                  <a:schemeClr val="bg1"/>
                </a:solidFill>
              </a:rPr>
              <a:t>“The first thing they did at the food bank was give me a cup of tea. They treated me like a human, not just an issue to be solved. When you are battling against bureaucracy, you feel like just a number. Someone giving me a cup of tea, asking if I would prefer tea or coffee in my food bank package, made me feel human again." </a:t>
            </a:r>
          </a:p>
          <a:p>
            <a:endParaRPr lang="en-GB" sz="2200" dirty="0">
              <a:solidFill>
                <a:schemeClr val="bg1"/>
              </a:solidFill>
            </a:endParaRPr>
          </a:p>
          <a:p>
            <a:r>
              <a:rPr lang="en-GB" sz="2200" b="1" dirty="0">
                <a:solidFill>
                  <a:schemeClr val="bg1"/>
                </a:solidFill>
              </a:rPr>
              <a:t>+ Louise speaks about how a cup of tea made her feel human again, how it gave her some dignity. Think about a time when either you have felt your dignity has been stripped away by someone, or you have witnessed it happen to someone else? </a:t>
            </a:r>
          </a:p>
          <a:p>
            <a:endParaRPr lang="en-GB" sz="2200" b="1" dirty="0">
              <a:solidFill>
                <a:schemeClr val="bg1"/>
              </a:solidFill>
            </a:endParaRPr>
          </a:p>
          <a:p>
            <a:r>
              <a:rPr lang="en-GB" sz="2200" b="1" dirty="0">
                <a:solidFill>
                  <a:schemeClr val="bg1"/>
                </a:solidFill>
              </a:rPr>
              <a:t>+Who in your community may need to be shown compassion through hospitality? – consider the bible verse 1 Peter 4:9 - Be hospitable to one another without complaint.</a:t>
            </a:r>
          </a:p>
          <a:p>
            <a:endParaRPr lang="en-GB" sz="2200" b="1" dirty="0">
              <a:solidFill>
                <a:schemeClr val="bg1"/>
              </a:solidFill>
            </a:endParaRPr>
          </a:p>
          <a:p>
            <a:r>
              <a:rPr lang="en-GB" sz="2200" b="1" dirty="0">
                <a:solidFill>
                  <a:schemeClr val="bg1"/>
                </a:solidFill>
              </a:rPr>
              <a:t>+ Tea can be transformational - tell us about a time when sitting down and having a cup of tea with someone changed something for you</a:t>
            </a:r>
            <a:r>
              <a:rPr lang="en-GB" sz="2400" b="1" dirty="0">
                <a:solidFill>
                  <a:schemeClr val="bg1"/>
                </a:solidFill>
              </a:rPr>
              <a:t>.</a:t>
            </a:r>
          </a:p>
        </p:txBody>
      </p:sp>
    </p:spTree>
    <p:extLst>
      <p:ext uri="{BB962C8B-B14F-4D97-AF65-F5344CB8AC3E}">
        <p14:creationId xmlns:p14="http://schemas.microsoft.com/office/powerpoint/2010/main" val="606213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E91A08-8F27-B133-DDE8-0D12DEE5B09B}"/>
              </a:ext>
            </a:extLst>
          </p:cNvPr>
          <p:cNvSpPr>
            <a:spLocks noGrp="1"/>
          </p:cNvSpPr>
          <p:nvPr>
            <p:ph type="title"/>
          </p:nvPr>
        </p:nvSpPr>
        <p:spPr>
          <a:xfrm>
            <a:off x="838200" y="171806"/>
            <a:ext cx="10515600" cy="1325563"/>
          </a:xfrm>
        </p:spPr>
        <p:txBody>
          <a:bodyPr/>
          <a:lstStyle/>
          <a:p>
            <a:r>
              <a:rPr lang="en-GB" dirty="0"/>
              <a:t>Caroline’s Story</a:t>
            </a:r>
          </a:p>
        </p:txBody>
      </p:sp>
      <p:sp>
        <p:nvSpPr>
          <p:cNvPr id="8" name="TextBox 7">
            <a:extLst>
              <a:ext uri="{FF2B5EF4-FFF2-40B4-BE49-F238E27FC236}">
                <a16:creationId xmlns:a16="http://schemas.microsoft.com/office/drawing/2014/main" id="{8C2AE9FF-BE39-2550-1A4B-A6D3DDA83B6B}"/>
              </a:ext>
            </a:extLst>
          </p:cNvPr>
          <p:cNvSpPr txBox="1"/>
          <p:nvPr/>
        </p:nvSpPr>
        <p:spPr>
          <a:xfrm>
            <a:off x="542818" y="1497369"/>
            <a:ext cx="11106364" cy="4524315"/>
          </a:xfrm>
          <a:prstGeom prst="rect">
            <a:avLst/>
          </a:prstGeom>
          <a:noFill/>
        </p:spPr>
        <p:txBody>
          <a:bodyPr wrap="square">
            <a:spAutoFit/>
          </a:bodyPr>
          <a:lstStyle/>
          <a:p>
            <a:r>
              <a:rPr lang="en-GB" sz="2400" dirty="0">
                <a:solidFill>
                  <a:schemeClr val="bg1"/>
                </a:solidFill>
              </a:rPr>
              <a:t>Caroline first needed social security when she was working as a self-employed registered childminder. She found employment in January 2020 but, when the pandemic hit, she was put on furlough and lost 80% of her wages. In August 2020, she was made redundant when the nursery she was working for closed for good. </a:t>
            </a:r>
          </a:p>
          <a:p>
            <a:r>
              <a:rPr lang="en-GB" sz="2400" dirty="0">
                <a:solidFill>
                  <a:schemeClr val="bg1"/>
                </a:solidFill>
              </a:rPr>
              <a:t>“Imagine telling your child they can’t go to a birthday party, imagine not having £1 in your purse when your child’s tooth falls out, imagine sitting watching your child eat whilst your own stomach grumbles with hunger as you try to stretch your food bank parcel. Imagine having no choice over the food in your cupboard as it’s donated to you. It’s not easy walking into a food bank and saying you need help.” </a:t>
            </a:r>
          </a:p>
          <a:p>
            <a:endParaRPr lang="en-GB" sz="2400" b="1" dirty="0">
              <a:solidFill>
                <a:schemeClr val="bg1"/>
              </a:solidFill>
            </a:endParaRPr>
          </a:p>
          <a:p>
            <a:r>
              <a:rPr lang="en-GB" sz="2400" b="1" dirty="0">
                <a:solidFill>
                  <a:schemeClr val="bg1"/>
                </a:solidFill>
              </a:rPr>
              <a:t>+ How did you decide what you were going to eat today? Imagine if those choices were taken away from you or if you had to eat the same thing day in and day out </a:t>
            </a:r>
          </a:p>
        </p:txBody>
      </p:sp>
    </p:spTree>
    <p:extLst>
      <p:ext uri="{BB962C8B-B14F-4D97-AF65-F5344CB8AC3E}">
        <p14:creationId xmlns:p14="http://schemas.microsoft.com/office/powerpoint/2010/main" val="573942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E91A08-8F27-B133-DDE8-0D12DEE5B09B}"/>
              </a:ext>
            </a:extLst>
          </p:cNvPr>
          <p:cNvSpPr>
            <a:spLocks noGrp="1"/>
          </p:cNvSpPr>
          <p:nvPr>
            <p:ph type="title"/>
          </p:nvPr>
        </p:nvSpPr>
        <p:spPr>
          <a:xfrm>
            <a:off x="838200" y="171806"/>
            <a:ext cx="10515600" cy="1325563"/>
          </a:xfrm>
        </p:spPr>
        <p:txBody>
          <a:bodyPr/>
          <a:lstStyle/>
          <a:p>
            <a:r>
              <a:rPr lang="en-GB" dirty="0"/>
              <a:t>Lisa’s Story</a:t>
            </a:r>
          </a:p>
        </p:txBody>
      </p:sp>
      <p:sp>
        <p:nvSpPr>
          <p:cNvPr id="8" name="TextBox 7">
            <a:extLst>
              <a:ext uri="{FF2B5EF4-FFF2-40B4-BE49-F238E27FC236}">
                <a16:creationId xmlns:a16="http://schemas.microsoft.com/office/drawing/2014/main" id="{8C2AE9FF-BE39-2550-1A4B-A6D3DDA83B6B}"/>
              </a:ext>
            </a:extLst>
          </p:cNvPr>
          <p:cNvSpPr txBox="1"/>
          <p:nvPr/>
        </p:nvSpPr>
        <p:spPr>
          <a:xfrm>
            <a:off x="542818" y="1308182"/>
            <a:ext cx="11106364" cy="5262979"/>
          </a:xfrm>
          <a:prstGeom prst="rect">
            <a:avLst/>
          </a:prstGeom>
          <a:noFill/>
        </p:spPr>
        <p:txBody>
          <a:bodyPr wrap="square">
            <a:spAutoFit/>
          </a:bodyPr>
          <a:lstStyle/>
          <a:p>
            <a:r>
              <a:rPr lang="en-GB" sz="2400" dirty="0">
                <a:solidFill>
                  <a:schemeClr val="bg1"/>
                </a:solidFill>
              </a:rPr>
              <a:t>When Lisa lost her mother to cancer and her 11-year relationship with the father of her children ended in the same year, she experienced severe anxiety, stress and depression and wasn’t well enough to work. Although she started receiving social security payments, they weren’t enough to cover essential costs for herself and her children, so she had no option but to use a food bank. </a:t>
            </a:r>
          </a:p>
          <a:p>
            <a:r>
              <a:rPr lang="en-GB" sz="2400" dirty="0">
                <a:solidFill>
                  <a:schemeClr val="bg1"/>
                </a:solidFill>
              </a:rPr>
              <a:t>“I just had to put my children first. I had to prioritise things like fuel to be able to take the children to school over other expenditure. Especially with the increased cost of living, you need more to be able to live a normal life. I spoke to my GP and they referred me to the local food bank. We used the food bank 3 or 4 times that year and if that support hadn’t been in place, we wouldn’t have been able to get through the hardship we faced.” </a:t>
            </a:r>
          </a:p>
          <a:p>
            <a:endParaRPr lang="en-GB" sz="2400" b="1" dirty="0">
              <a:solidFill>
                <a:schemeClr val="bg1"/>
              </a:solidFill>
            </a:endParaRPr>
          </a:p>
          <a:p>
            <a:r>
              <a:rPr lang="en-GB" sz="2400" b="1" dirty="0">
                <a:solidFill>
                  <a:schemeClr val="bg1"/>
                </a:solidFill>
              </a:rPr>
              <a:t>+ If you had to make the decision to heat your home, buy food, or pay for fuel, which one would you choose and why? </a:t>
            </a:r>
          </a:p>
        </p:txBody>
      </p:sp>
    </p:spTree>
    <p:extLst>
      <p:ext uri="{BB962C8B-B14F-4D97-AF65-F5344CB8AC3E}">
        <p14:creationId xmlns:p14="http://schemas.microsoft.com/office/powerpoint/2010/main" val="1744343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E91A08-8F27-B133-DDE8-0D12DEE5B09B}"/>
              </a:ext>
            </a:extLst>
          </p:cNvPr>
          <p:cNvSpPr>
            <a:spLocks noGrp="1"/>
          </p:cNvSpPr>
          <p:nvPr>
            <p:ph type="title"/>
          </p:nvPr>
        </p:nvSpPr>
        <p:spPr>
          <a:xfrm>
            <a:off x="838200" y="171806"/>
            <a:ext cx="10515600" cy="1325563"/>
          </a:xfrm>
        </p:spPr>
        <p:txBody>
          <a:bodyPr/>
          <a:lstStyle/>
          <a:p>
            <a:r>
              <a:rPr lang="en-GB" dirty="0"/>
              <a:t>John’s Story</a:t>
            </a:r>
          </a:p>
        </p:txBody>
      </p:sp>
      <p:sp>
        <p:nvSpPr>
          <p:cNvPr id="8" name="TextBox 7">
            <a:extLst>
              <a:ext uri="{FF2B5EF4-FFF2-40B4-BE49-F238E27FC236}">
                <a16:creationId xmlns:a16="http://schemas.microsoft.com/office/drawing/2014/main" id="{8C2AE9FF-BE39-2550-1A4B-A6D3DDA83B6B}"/>
              </a:ext>
            </a:extLst>
          </p:cNvPr>
          <p:cNvSpPr txBox="1"/>
          <p:nvPr/>
        </p:nvSpPr>
        <p:spPr>
          <a:xfrm>
            <a:off x="542818" y="1308182"/>
            <a:ext cx="11106364" cy="4893647"/>
          </a:xfrm>
          <a:prstGeom prst="rect">
            <a:avLst/>
          </a:prstGeom>
          <a:noFill/>
        </p:spPr>
        <p:txBody>
          <a:bodyPr wrap="square">
            <a:spAutoFit/>
          </a:bodyPr>
          <a:lstStyle/>
          <a:p>
            <a:r>
              <a:rPr lang="en-GB" sz="2400" dirty="0">
                <a:solidFill>
                  <a:schemeClr val="bg1"/>
                </a:solidFill>
              </a:rPr>
              <a:t>When John left care, he had no support and became homeless. Unable to afford essentials such as food and shelter, he had no option but to use a food bank. Since then, he has started volunteering for his local food bank and has become a Trustee.  </a:t>
            </a:r>
          </a:p>
          <a:p>
            <a:r>
              <a:rPr lang="en-GB" sz="2400" dirty="0">
                <a:solidFill>
                  <a:schemeClr val="bg1"/>
                </a:solidFill>
              </a:rPr>
              <a:t>“When I was homeless, food banks saved me. They provided me with food, shower gels and other necessities I couldn’t afford. But it also gave me somewhere to go for a chat or to see someone. The kindness I was shown there has stuck with me.” </a:t>
            </a:r>
          </a:p>
          <a:p>
            <a:endParaRPr lang="en-GB" sz="2400" b="1" dirty="0">
              <a:solidFill>
                <a:schemeClr val="bg1"/>
              </a:solidFill>
            </a:endParaRPr>
          </a:p>
          <a:p>
            <a:r>
              <a:rPr lang="en-GB" sz="2400" b="1" dirty="0">
                <a:solidFill>
                  <a:schemeClr val="bg1"/>
                </a:solidFill>
              </a:rPr>
              <a:t>+ Are we always as welcoming as we could be? John talks about the kindness he was shown entering the food bank for the first time – are we providing the same welcome in our home life, churches and community?  </a:t>
            </a:r>
          </a:p>
          <a:p>
            <a:endParaRPr lang="en-GB" sz="2400" b="1" dirty="0">
              <a:solidFill>
                <a:schemeClr val="bg1"/>
              </a:solidFill>
            </a:endParaRPr>
          </a:p>
          <a:p>
            <a:r>
              <a:rPr lang="en-GB" sz="2400" b="1" dirty="0">
                <a:solidFill>
                  <a:schemeClr val="bg1"/>
                </a:solidFill>
              </a:rPr>
              <a:t>+ What does a good welcome look like?  Consider the Romans 15:7: Accept one another, then, just as Christ accepted you, in order to bring praise to God</a:t>
            </a:r>
          </a:p>
        </p:txBody>
      </p:sp>
    </p:spTree>
    <p:extLst>
      <p:ext uri="{BB962C8B-B14F-4D97-AF65-F5344CB8AC3E}">
        <p14:creationId xmlns:p14="http://schemas.microsoft.com/office/powerpoint/2010/main" val="2691792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DC6C3F4DE7C7441B7BCC1DA265F04EB" ma:contentTypeVersion="12" ma:contentTypeDescription="Create a new document." ma:contentTypeScope="" ma:versionID="9387ed35b91c1330e942db3d20506bd1">
  <xsd:schema xmlns:xsd="http://www.w3.org/2001/XMLSchema" xmlns:xs="http://www.w3.org/2001/XMLSchema" xmlns:p="http://schemas.microsoft.com/office/2006/metadata/properties" xmlns:ns2="d219e11b-6ba8-43d8-89e4-3738879b0aea" xmlns:ns3="e6fa8eb8-2a76-4f44-9388-d83183941a83" targetNamespace="http://schemas.microsoft.com/office/2006/metadata/properties" ma:root="true" ma:fieldsID="93ca80120803ab1ee81c5a0d3db1a8ce" ns2:_="" ns3:_="">
    <xsd:import namespace="d219e11b-6ba8-43d8-89e4-3738879b0aea"/>
    <xsd:import namespace="e6fa8eb8-2a76-4f44-9388-d83183941a8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19e11b-6ba8-43d8-89e4-3738879b0a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fa8eb8-2a76-4f44-9388-d83183941a8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79F379-4CA3-48E5-BB94-F1A718053B73}">
  <ds:schemaRefs>
    <ds:schemaRef ds:uri="http://schemas.microsoft.com/sharepoint/v3/contenttype/forms"/>
  </ds:schemaRefs>
</ds:datastoreItem>
</file>

<file path=customXml/itemProps2.xml><?xml version="1.0" encoding="utf-8"?>
<ds:datastoreItem xmlns:ds="http://schemas.openxmlformats.org/officeDocument/2006/customXml" ds:itemID="{D4FC5421-700D-471B-905C-7F30A81C1300}">
  <ds:schemaRefs>
    <ds:schemaRef ds:uri="d219e11b-6ba8-43d8-89e4-3738879b0aea"/>
    <ds:schemaRef ds:uri="http://purl.org/dc/terms/"/>
    <ds:schemaRef ds:uri="http://schemas.microsoft.com/office/2006/metadata/properties"/>
    <ds:schemaRef ds:uri="http://purl.org/dc/dcmitype/"/>
    <ds:schemaRef ds:uri="http://schemas.microsoft.com/office/infopath/2007/PartnerControls"/>
    <ds:schemaRef ds:uri="http://schemas.microsoft.com/office/2006/documentManagement/types"/>
    <ds:schemaRef ds:uri="e6fa8eb8-2a76-4f44-9388-d83183941a83"/>
    <ds:schemaRef ds:uri="http://www.w3.org/XML/1998/namespace"/>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07618370-E0DD-4C5C-92E1-4FDB7BFA54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19e11b-6ba8-43d8-89e4-3738879b0aea"/>
    <ds:schemaRef ds:uri="e6fa8eb8-2a76-4f44-9388-d83183941a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1845</TotalTime>
  <Words>2125</Words>
  <Application>Microsoft Macintosh PowerPoint</Application>
  <PresentationFormat>Widescreen</PresentationFormat>
  <Paragraphs>115</Paragraphs>
  <Slides>15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Harvest Conversation Starters</vt:lpstr>
      <vt:lpstr>Aneita’s Story</vt:lpstr>
      <vt:lpstr>Louise’s Story</vt:lpstr>
      <vt:lpstr>Caroline’s Story</vt:lpstr>
      <vt:lpstr>Lisa’s Story</vt:lpstr>
      <vt:lpstr>John’s Story</vt:lpstr>
      <vt:lpstr>Children in the UK are facing hunger. </vt:lpstr>
      <vt:lpstr>Providing more than emergency food. </vt:lpstr>
      <vt:lpstr>The cost of living crisis is having an impact on all of us. </vt:lpstr>
      <vt:lpstr>Working towards a more just future. </vt:lpstr>
      <vt:lpstr>Join the fight against hunger.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Buckingham</dc:creator>
  <cp:lastModifiedBy>Gabriel Michael</cp:lastModifiedBy>
  <cp:revision>12</cp:revision>
  <dcterms:created xsi:type="dcterms:W3CDTF">2020-03-25T18:53:13Z</dcterms:created>
  <dcterms:modified xsi:type="dcterms:W3CDTF">2022-09-15T10:21:59Z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0x010100DDC6C3F4DE7C7441B7BCC1DA265F04EB</vt:lpwstr>
  </property>
</Properties>
</file>